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1765" r:id="rId2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FC184"/>
    <a:srgbClr val="7C5DA3"/>
    <a:srgbClr val="E8F4E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">
    <a:wholeTbl>
      <a:tcTxStyle>
        <a:font>
          <a:latin typeface="+mn-lt"/>
          <a:ea typeface="+mn-ea"/>
          <a:cs typeface="+mn-cs"/>
        </a:font>
        <a:srgbClr val="000000"/>
      </a:tcTxStyle>
      <a:tcStyle>
        <a:tcBdr>
          <a:left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bottom>
        </a:tcBdr>
        <a:fill>
          <a:solidFill>
            <a:srgbClr val="E9EBF5"/>
          </a:solidFill>
        </a:fill>
      </a:tcStyle>
    </a:wholeTbl>
    <a:band1H>
      <a:tcStyle>
        <a:tcBdr/>
        <a:fill>
          <a:solidFill>
            <a:srgbClr val="CFD5EA"/>
          </a:solidFill>
        </a:fill>
      </a:tcStyle>
    </a:band1H>
    <a:band2H>
      <a:tcStyle>
        <a:tcBdr/>
      </a:tcStyle>
    </a:band2H>
    <a:band1V>
      <a:tcStyle>
        <a:tcBdr/>
        <a:fill>
          <a:solidFill>
            <a:srgbClr val="CFD5EA"/>
          </a:solidFill>
        </a:fill>
      </a:tcStyle>
    </a:band1V>
    <a:band2V>
      <a:tcStyle>
        <a:tcBdr/>
      </a:tcStyle>
    </a:band2V>
    <a:lastCol>
      <a:tcTxStyle b="on">
        <a:font>
          <a:latin typeface="+mn-lt"/>
          <a:ea typeface="+mn-ea"/>
          <a:cs typeface="+mn-cs"/>
        </a:font>
        <a:srgbClr val="FFFFFF"/>
      </a:tcTxStyle>
      <a:tcStyle>
        <a:tcBdr/>
        <a:fill>
          <a:solidFill>
            <a:srgbClr val="4472C4"/>
          </a:solidFill>
        </a:fill>
      </a:tcStyle>
    </a:lastCol>
    <a:firstCol>
      <a:tcTxStyle b="on">
        <a:font>
          <a:latin typeface="+mn-lt"/>
          <a:ea typeface="+mn-ea"/>
          <a:cs typeface="+mn-cs"/>
        </a:font>
        <a:srgbClr val="FFFFFF"/>
      </a:tcTxStyle>
      <a:tcStyle>
        <a:tcBdr/>
        <a:fill>
          <a:solidFill>
            <a:srgbClr val="4472C4"/>
          </a:solidFill>
        </a:fill>
      </a:tcStyle>
    </a:firstCol>
    <a:lastRow>
      <a:tcTxStyle b="on">
        <a:font>
          <a:latin typeface="+mn-lt"/>
          <a:ea typeface="+mn-ea"/>
          <a:cs typeface="+mn-cs"/>
        </a:font>
        <a:srgbClr val="FFFFFF"/>
      </a:tcTxStyle>
      <a:tcStyle>
        <a:tcBdr>
          <a:top>
            <a:ln w="38103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top>
        </a:tcBdr>
        <a:fill>
          <a:solidFill>
            <a:srgbClr val="4472C4"/>
          </a:solidFill>
        </a:fill>
      </a:tcStyle>
    </a:lastRow>
    <a:firstRow>
      <a:tcTxStyle b="on">
        <a:font>
          <a:latin typeface="+mn-lt"/>
          <a:ea typeface="+mn-ea"/>
          <a:cs typeface="+mn-cs"/>
        </a:font>
        <a:srgbClr val="FFFFFF"/>
      </a:tcTxStyle>
      <a:tcStyle>
        <a:tcBdr>
          <a:bottom>
            <a:ln w="38103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bottom>
        </a:tcBdr>
        <a:fill>
          <a:solidFill>
            <a:srgbClr val="4472C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5" d="100"/>
          <a:sy n="85" d="100"/>
        </p:scale>
        <p:origin x="990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algn="l" defTabSz="457200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>
              <a:defRPr/>
            </a:pPr>
            <a:endParaRPr dirty="0"/>
          </a:p>
        </p:txBody>
      </p:sp>
      <p:sp>
        <p:nvSpPr>
          <p:cNvPr id="3" name="Date Placeholder 2"/>
          <p:cNvSpPr txBox="1"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algn="r" defTabSz="457200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>
              <a:defRPr/>
            </a:pPr>
            <a:fld id="{8260E3AB-A214-46AC-B714-38E1077F4210}" type="datetime1">
              <a:rPr lang="en-US"/>
              <a:pPr>
                <a:defRPr/>
              </a:pPr>
              <a:t>8/26/2022</a:t>
            </a:fld>
            <a:endParaRPr dirty="0"/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 bwMode="auto">
          <a:xfrm>
            <a:off x="1371600" y="1143000"/>
            <a:ext cx="4114800" cy="3086100"/>
          </a:xfrm>
          <a:prstGeom prst="rect">
            <a:avLst/>
          </a:prstGeom>
          <a:noFill/>
          <a:ln w="12701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" name="Notes Placeholder 4"/>
          <p:cNvSpPr txBox="1"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lvl="0"/>
            <a:r>
              <a:rPr lang="en-GB" altLang="en-US" noProof="0"/>
              <a:t>Edit Master text styles</a:t>
            </a:r>
          </a:p>
          <a:p>
            <a:pPr lvl="1"/>
            <a:r>
              <a:rPr lang="en-GB" altLang="en-US" noProof="0"/>
              <a:t>Second level</a:t>
            </a:r>
          </a:p>
          <a:p>
            <a:pPr lvl="2"/>
            <a:r>
              <a:rPr lang="en-GB" altLang="en-US" noProof="0"/>
              <a:t>Third level</a:t>
            </a:r>
          </a:p>
          <a:p>
            <a:pPr lvl="3"/>
            <a:r>
              <a:rPr lang="en-GB" altLang="en-US" noProof="0"/>
              <a:t>Fourth level</a:t>
            </a:r>
          </a:p>
          <a:p>
            <a:pPr lvl="4"/>
            <a:r>
              <a:rPr lang="en-GB" altLang="en-US" noProof="0"/>
              <a:t>Fifth level</a:t>
            </a:r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>
            <a:lvl1pPr marL="0" marR="0" lvl="0" indent="0" algn="l" defTabSz="457200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>
              <a:defRPr/>
            </a:pPr>
            <a:endParaRPr dirty="0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>
            <a:lvl1pPr marL="0" marR="0" lvl="0" indent="0" algn="r" defTabSz="457200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>
              <a:defRPr/>
            </a:pPr>
            <a:fld id="{7FFE9782-B39A-456D-B559-606D159CA9A1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59410184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0"/>
      </a:spcBef>
      <a:spcAft>
        <a:spcPct val="0"/>
      </a:spcAft>
      <a:defRPr lang="en-US" sz="1200" kern="1200">
        <a:solidFill>
          <a:srgbClr val="000000"/>
        </a:solidFill>
        <a:latin typeface="Calibri"/>
      </a:defRPr>
    </a:lvl1pPr>
    <a:lvl2pPr marL="457200" lvl="1" algn="l" rtl="0" eaLnBrk="0" fontAlgn="base" hangingPunct="0">
      <a:spcBef>
        <a:spcPct val="0"/>
      </a:spcBef>
      <a:spcAft>
        <a:spcPct val="0"/>
      </a:spcAft>
      <a:defRPr lang="en-US" sz="1200" kern="1200">
        <a:solidFill>
          <a:srgbClr val="000000"/>
        </a:solidFill>
        <a:latin typeface="Calibri"/>
      </a:defRPr>
    </a:lvl2pPr>
    <a:lvl3pPr marL="914400" lvl="2" algn="l" rtl="0" eaLnBrk="0" fontAlgn="base" hangingPunct="0">
      <a:spcBef>
        <a:spcPct val="0"/>
      </a:spcBef>
      <a:spcAft>
        <a:spcPct val="0"/>
      </a:spcAft>
      <a:defRPr lang="en-US" sz="1200" kern="1200">
        <a:solidFill>
          <a:srgbClr val="000000"/>
        </a:solidFill>
        <a:latin typeface="Calibri"/>
      </a:defRPr>
    </a:lvl3pPr>
    <a:lvl4pPr marL="1371600" lvl="3" algn="l" rtl="0" eaLnBrk="0" fontAlgn="base" hangingPunct="0">
      <a:spcBef>
        <a:spcPct val="0"/>
      </a:spcBef>
      <a:spcAft>
        <a:spcPct val="0"/>
      </a:spcAft>
      <a:defRPr lang="en-US" sz="1200" kern="1200">
        <a:solidFill>
          <a:srgbClr val="000000"/>
        </a:solidFill>
        <a:latin typeface="Calibri"/>
      </a:defRPr>
    </a:lvl4pPr>
    <a:lvl5pPr marL="1828800" lvl="4" algn="l" rtl="0" eaLnBrk="0" fontAlgn="base" hangingPunct="0">
      <a:spcBef>
        <a:spcPct val="0"/>
      </a:spcBef>
      <a:spcAft>
        <a:spcPct val="0"/>
      </a:spcAft>
      <a:defRPr lang="en-US" sz="1200" kern="1200">
        <a:solidFill>
          <a:srgbClr val="000000"/>
        </a:solidFill>
        <a:latin typeface="Calibri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ctrTitle"/>
          </p:nvPr>
        </p:nvSpPr>
        <p:spPr>
          <a:xfrm>
            <a:off x="685800" y="1122361"/>
            <a:ext cx="7772400" cy="2387598"/>
          </a:xfrm>
        </p:spPr>
        <p:txBody>
          <a:bodyPr anchor="b" anchorCtr="1"/>
          <a:lstStyle>
            <a:lvl1pPr algn="ctr">
              <a:defRPr sz="60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 txBox="1">
            <a:spLocks noGrp="1"/>
          </p:cNvSpPr>
          <p:nvPr>
            <p:ph type="subTitle" idx="1"/>
          </p:nvPr>
        </p:nvSpPr>
        <p:spPr>
          <a:xfrm>
            <a:off x="1143000" y="3602041"/>
            <a:ext cx="6858000" cy="1655758"/>
          </a:xfrm>
        </p:spPr>
        <p:txBody>
          <a:bodyPr anchorCtr="1"/>
          <a:lstStyle>
            <a:lvl1pPr marL="0" indent="0" algn="ctr">
              <a:buNone/>
              <a:defRPr sz="2400"/>
            </a:lvl1pPr>
          </a:lstStyle>
          <a:p>
            <a:pPr lvl="0"/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3F6E71-F28E-4A4D-8F6E-08086644DBA4}" type="datetime1">
              <a:rPr lang="en-US"/>
              <a:pPr>
                <a:defRPr/>
              </a:pPr>
              <a:t>8/26/2022</a:t>
            </a:fld>
            <a:endParaRPr dirty="0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dirty="0"/>
              <a:t>© Focus Education UK Ltd. </a:t>
            </a:r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0377DA-A267-4647-81C6-C466F7142076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3623588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559800" y="6445250"/>
            <a:ext cx="584200" cy="412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Footer Placeholder 1"/>
          <p:cNvSpPr txBox="1">
            <a:spLocks/>
          </p:cNvSpPr>
          <p:nvPr userDrawn="1"/>
        </p:nvSpPr>
        <p:spPr>
          <a:xfrm>
            <a:off x="3044825" y="6491288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="ctr" anchorCtr="1"/>
          <a:lstStyle>
            <a:defPPr>
              <a:defRPr lang="en-GB"/>
            </a:defPPr>
            <a:lvl1pPr marL="0" marR="0" lvl="0" indent="0" algn="ctr" defTabSz="457200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 dirty="0">
                <a:solidFill>
                  <a:srgbClr val="898989"/>
                </a:solidFill>
                <a:uFillTx/>
                <a:latin typeface="Calibri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dirty="0"/>
              <a:t>© Focus Education UK Ltd. </a:t>
            </a:r>
          </a:p>
        </p:txBody>
      </p:sp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Date Placeholder 3"/>
          <p:cNvSpPr txBox="1"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CF7800-02E1-4CC2-842C-5DD9EF076BD8}" type="datetime1">
              <a:rPr lang="en-US"/>
              <a:pPr>
                <a:defRPr/>
              </a:pPr>
              <a:t>8/26/2022</a:t>
            </a:fld>
            <a:endParaRPr dirty="0"/>
          </a:p>
        </p:txBody>
      </p:sp>
      <p:sp>
        <p:nvSpPr>
          <p:cNvPr id="7" name="Slide Number Placeholder 5"/>
          <p:cNvSpPr txBox="1"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BEA453-0036-4CA1-AAD5-3FEF21499C57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5983577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 txBox="1">
            <a:spLocks noGrp="1" noChangeArrowheads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7" name="Text Placeholder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l" defTabSz="457200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>
              <a:defRPr/>
            </a:pPr>
            <a:fld id="{B5D77DB5-6A83-421E-87BA-90BC53525E43}" type="datetime1">
              <a:rPr lang="en-US"/>
              <a:pPr>
                <a:defRPr/>
              </a:pPr>
              <a:t>8/26/2022</a:t>
            </a:fld>
            <a:endParaRPr dirty="0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>
            <a:noAutofit/>
          </a:bodyPr>
          <a:lstStyle>
            <a:lvl1pPr marL="0" marR="0" lvl="0" indent="0" algn="ctr" defTabSz="457200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>
              <a:defRPr/>
            </a:pPr>
            <a:r>
              <a:rPr dirty="0"/>
              <a:t>© Focus Education UK Ltd. </a:t>
            </a:r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r" defTabSz="457200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>
              <a:defRPr/>
            </a:pPr>
            <a:fld id="{16442C7D-46E7-460A-A6DD-F655CDEAA14A}" type="slidenum">
              <a:rPr/>
              <a:pPr>
                <a:defRPr/>
              </a:pPr>
              <a:t>‹#›</a:t>
            </a:fld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19" r:id="rId1"/>
    <p:sldLayoutId id="2147484220" r:id="rId2"/>
  </p:sldLayoutIdLst>
  <p:transition spd="slow"/>
  <p:hf sldNum="0"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lang="en-US" sz="4400" kern="1200">
          <a:solidFill>
            <a:srgbClr val="000000"/>
          </a:solidFill>
          <a:latin typeface="Calibri Light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SzPct val="100000"/>
        <a:buFont typeface="Arial" panose="020B0604020202020204" pitchFamily="34" charset="0"/>
        <a:buChar char="•"/>
        <a:defRPr lang="en-US" sz="2800" kern="1200">
          <a:solidFill>
            <a:srgbClr val="000000"/>
          </a:solidFill>
          <a:latin typeface="Calibri"/>
        </a:defRPr>
      </a:lvl1pPr>
      <a:lvl2pPr marL="685800" lvl="1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SzPct val="100000"/>
        <a:buFont typeface="Arial" panose="020B0604020202020204" pitchFamily="34" charset="0"/>
        <a:buChar char="•"/>
        <a:defRPr lang="en-US" sz="2400" kern="1200">
          <a:solidFill>
            <a:srgbClr val="000000"/>
          </a:solidFill>
          <a:latin typeface="Calibri"/>
        </a:defRPr>
      </a:lvl2pPr>
      <a:lvl3pPr marL="1143000" lvl="2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SzPct val="100000"/>
        <a:buFont typeface="Arial" panose="020B0604020202020204" pitchFamily="34" charset="0"/>
        <a:buChar char="•"/>
        <a:defRPr lang="en-US" sz="2000" kern="1200">
          <a:solidFill>
            <a:srgbClr val="000000"/>
          </a:solidFill>
          <a:latin typeface="Calibri"/>
        </a:defRPr>
      </a:lvl3pPr>
      <a:lvl4pPr marL="1600200" lvl="3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SzPct val="100000"/>
        <a:buFont typeface="Arial" panose="020B0604020202020204" pitchFamily="34" charset="0"/>
        <a:buChar char="•"/>
        <a:defRPr lang="en-US" kern="1200">
          <a:solidFill>
            <a:srgbClr val="000000"/>
          </a:solidFill>
          <a:latin typeface="Calibri"/>
        </a:defRPr>
      </a:lvl4pPr>
      <a:lvl5pPr marL="2057400" lvl="4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SzPct val="100000"/>
        <a:buFont typeface="Arial" panose="020B0604020202020204" pitchFamily="34" charset="0"/>
        <a:buChar char="•"/>
        <a:defRPr lang="en-US" kern="1200">
          <a:solidFill>
            <a:srgbClr val="000000"/>
          </a:solidFill>
          <a:latin typeface="Calibri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 txBox="1">
            <a:spLocks noGrp="1" noChangeArrowheads="1"/>
          </p:cNvSpPr>
          <p:nvPr>
            <p:ph type="title"/>
          </p:nvPr>
        </p:nvSpPr>
        <p:spPr>
          <a:xfrm>
            <a:off x="142875" y="122238"/>
            <a:ext cx="8867775" cy="492125"/>
          </a:xfrm>
        </p:spPr>
        <p:txBody>
          <a:bodyPr anchorCtr="1"/>
          <a:lstStyle/>
          <a:p>
            <a:pPr algn="ctr" eaLnBrk="1" hangingPunct="1"/>
            <a:r>
              <a:rPr lang="en-GB" altLang="en-US" sz="2800" b="1" dirty="0">
                <a:solidFill>
                  <a:srgbClr val="7FC184"/>
                </a:solidFill>
                <a:latin typeface="Century Gothic" panose="020B0502020202020204" pitchFamily="34" charset="0"/>
              </a:rPr>
              <a:t>Family History Knowledge Mat</a:t>
            </a:r>
          </a:p>
        </p:txBody>
      </p:sp>
      <p:graphicFrame>
        <p:nvGraphicFramePr>
          <p:cNvPr id="3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40818997"/>
              </p:ext>
            </p:extLst>
          </p:nvPr>
        </p:nvGraphicFramePr>
        <p:xfrm>
          <a:off x="142875" y="676281"/>
          <a:ext cx="8867774" cy="5906106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11779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7658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1528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6042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30092">
                <a:tc gridSpan="2">
                  <a:txBody>
                    <a:bodyPr/>
                    <a:lstStyle/>
                    <a:p>
                      <a:pPr lvl="0" algn="ctr"/>
                      <a:r>
                        <a:rPr lang="en-GB" sz="1800" dirty="0">
                          <a:solidFill>
                            <a:schemeClr val="bg1"/>
                          </a:solidFill>
                          <a:latin typeface="Century Gothic" pitchFamily="34"/>
                        </a:rPr>
                        <a:t>Subject Specific Vocabulary</a:t>
                      </a:r>
                    </a:p>
                  </a:txBody>
                  <a:tcPr marT="45739" marB="4573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C18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800" b="1" dirty="0">
                        <a:solidFill>
                          <a:schemeClr val="bg1"/>
                        </a:solidFill>
                        <a:latin typeface="Century Gothic" pitchFamily="34"/>
                      </a:endParaRPr>
                    </a:p>
                  </a:txBody>
                  <a:tcPr marT="45739" marB="4573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C184"/>
                    </a:solidFill>
                  </a:tcPr>
                </a:tc>
                <a:tc rowSpan="2">
                  <a:txBody>
                    <a:bodyPr/>
                    <a:lstStyle/>
                    <a:p>
                      <a:pPr lvl="0" algn="ctr"/>
                      <a:r>
                        <a:rPr lang="en-GB" sz="1600" dirty="0">
                          <a:solidFill>
                            <a:srgbClr val="7FC184"/>
                          </a:solidFill>
                          <a:latin typeface="Century Gothic" pitchFamily="34"/>
                        </a:rPr>
                        <a:t>Sticky Knowledge about Family History</a:t>
                      </a:r>
                    </a:p>
                  </a:txBody>
                  <a:tcPr marT="45739" marB="4573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1169">
                <a:tc rowSpan="2">
                  <a:txBody>
                    <a:bodyPr/>
                    <a:lstStyle/>
                    <a:p>
                      <a:r>
                        <a:rPr lang="en-GB" sz="1000" b="1" dirty="0">
                          <a:solidFill>
                            <a:srgbClr val="7FC184"/>
                          </a:solidFill>
                          <a:latin typeface="Century Gothic" panose="020B0502020202020204" pitchFamily="34" charset="0"/>
                        </a:rPr>
                        <a:t>Time line</a:t>
                      </a:r>
                    </a:p>
                  </a:txBody>
                  <a:tcPr marT="45739" marB="4573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lvl="0"/>
                      <a:r>
                        <a:rPr lang="en-GB" sz="10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A horizontal line where dates and facts are added in chronological order.</a:t>
                      </a:r>
                    </a:p>
                  </a:txBody>
                  <a:tcPr marT="45739" marB="4573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 rowSpan="13">
                  <a:txBody>
                    <a:bodyPr/>
                    <a:lstStyle/>
                    <a:p>
                      <a:pPr marL="0" lv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1100" b="1" dirty="0">
                          <a:solidFill>
                            <a:schemeClr val="tx1"/>
                          </a:solidFill>
                          <a:latin typeface="Century Gothic" pitchFamily="34"/>
                        </a:rPr>
                        <a:t>1960’s games</a:t>
                      </a:r>
                    </a:p>
                    <a:p>
                      <a:pPr marL="0" lvl="0" indent="0" algn="l">
                        <a:buFont typeface="Arial" panose="020B0604020202020204" pitchFamily="34" charset="0"/>
                        <a:buNone/>
                      </a:pPr>
                      <a:endParaRPr lang="en-GB" sz="1100" b="1" dirty="0">
                        <a:solidFill>
                          <a:schemeClr val="tx1"/>
                        </a:solidFill>
                        <a:latin typeface="Century Gothic" pitchFamily="34"/>
                      </a:endParaRPr>
                    </a:p>
                    <a:p>
                      <a:pPr marL="0" lvl="0" indent="0" algn="l">
                        <a:buFont typeface="Arial" panose="020B0604020202020204" pitchFamily="34" charset="0"/>
                        <a:buNone/>
                      </a:pPr>
                      <a:endParaRPr lang="en-GB" sz="1100" b="1" dirty="0">
                        <a:solidFill>
                          <a:schemeClr val="tx1"/>
                        </a:solidFill>
                        <a:latin typeface="Century Gothic" pitchFamily="34"/>
                      </a:endParaRPr>
                    </a:p>
                    <a:p>
                      <a:pPr marL="0" lvl="0" indent="0" algn="l">
                        <a:buFont typeface="Arial" panose="020B0604020202020204" pitchFamily="34" charset="0"/>
                        <a:buNone/>
                      </a:pPr>
                      <a:endParaRPr lang="en-GB" sz="1100" b="1" dirty="0">
                        <a:solidFill>
                          <a:schemeClr val="tx1"/>
                        </a:solidFill>
                        <a:latin typeface="Century Gothic" pitchFamily="34"/>
                      </a:endParaRPr>
                    </a:p>
                    <a:p>
                      <a:pPr marL="0" lvl="0" indent="0" algn="l">
                        <a:buFont typeface="Arial" panose="020B0604020202020204" pitchFamily="34" charset="0"/>
                        <a:buNone/>
                      </a:pPr>
                      <a:endParaRPr lang="en-GB" sz="1100" b="1" dirty="0">
                        <a:solidFill>
                          <a:schemeClr val="tx1"/>
                        </a:solidFill>
                        <a:latin typeface="Century Gothic" pitchFamily="34"/>
                      </a:endParaRPr>
                    </a:p>
                    <a:p>
                      <a:pPr marL="0" lvl="0" indent="0" algn="l">
                        <a:buFont typeface="Arial" panose="020B0604020202020204" pitchFamily="34" charset="0"/>
                        <a:buNone/>
                      </a:pPr>
                      <a:endParaRPr lang="en-GB" sz="1100" b="1" dirty="0">
                        <a:solidFill>
                          <a:schemeClr val="tx1"/>
                        </a:solidFill>
                        <a:latin typeface="Century Gothic" pitchFamily="34"/>
                      </a:endParaRPr>
                    </a:p>
                    <a:p>
                      <a:pPr marL="0" lvl="0" indent="0" algn="l">
                        <a:buFont typeface="Arial" panose="020B0604020202020204" pitchFamily="34" charset="0"/>
                        <a:buNone/>
                      </a:pPr>
                      <a:endParaRPr lang="en-GB" sz="1100" b="1" dirty="0">
                        <a:solidFill>
                          <a:schemeClr val="tx1"/>
                        </a:solidFill>
                        <a:latin typeface="Century Gothic" pitchFamily="34"/>
                      </a:endParaRPr>
                    </a:p>
                    <a:p>
                      <a:pPr marL="0" lvl="0" indent="0" algn="l">
                        <a:buFont typeface="Arial" panose="020B0604020202020204" pitchFamily="34" charset="0"/>
                        <a:buNone/>
                      </a:pPr>
                      <a:endParaRPr lang="en-GB" sz="1100" b="1" dirty="0">
                        <a:solidFill>
                          <a:schemeClr val="tx1"/>
                        </a:solidFill>
                        <a:latin typeface="Century Gothic" pitchFamily="34"/>
                      </a:endParaRPr>
                    </a:p>
                    <a:p>
                      <a:pPr marL="0" lvl="0" indent="0" algn="l">
                        <a:buFont typeface="Arial" panose="020B0604020202020204" pitchFamily="34" charset="0"/>
                        <a:buNone/>
                      </a:pPr>
                      <a:endParaRPr lang="en-GB" sz="1100" b="1" dirty="0">
                        <a:solidFill>
                          <a:schemeClr val="tx1"/>
                        </a:solidFill>
                        <a:latin typeface="Century Gothic" pitchFamily="34"/>
                      </a:endParaRPr>
                    </a:p>
                    <a:p>
                      <a:pPr marL="0" lvl="0" indent="0" algn="l">
                        <a:buFont typeface="Arial" panose="020B0604020202020204" pitchFamily="34" charset="0"/>
                        <a:buNone/>
                      </a:pPr>
                      <a:endParaRPr lang="en-GB" sz="1100" b="1" dirty="0">
                        <a:solidFill>
                          <a:schemeClr val="tx1"/>
                        </a:solidFill>
                        <a:latin typeface="Century Gothic" pitchFamily="34"/>
                      </a:endParaRPr>
                    </a:p>
                    <a:p>
                      <a:pPr marL="0" lvl="0" indent="0" algn="l">
                        <a:buFont typeface="Arial" panose="020B0604020202020204" pitchFamily="34" charset="0"/>
                        <a:buNone/>
                      </a:pPr>
                      <a:endParaRPr lang="en-GB" sz="1100" b="1" dirty="0">
                        <a:solidFill>
                          <a:schemeClr val="tx1"/>
                        </a:solidFill>
                        <a:latin typeface="Century Gothic" pitchFamily="34"/>
                      </a:endParaRPr>
                    </a:p>
                    <a:p>
                      <a:pPr marL="0" lvl="0" indent="0" algn="l">
                        <a:buFont typeface="Arial" panose="020B0604020202020204" pitchFamily="34" charset="0"/>
                        <a:buNone/>
                      </a:pPr>
                      <a:endParaRPr lang="en-GB" sz="1100" b="1" dirty="0">
                        <a:solidFill>
                          <a:schemeClr val="tx1"/>
                        </a:solidFill>
                        <a:latin typeface="Century Gothic" pitchFamily="34"/>
                      </a:endParaRPr>
                    </a:p>
                    <a:p>
                      <a:pPr marL="0" lvl="0" indent="0" algn="l">
                        <a:buFont typeface="Arial" panose="020B0604020202020204" pitchFamily="34" charset="0"/>
                        <a:buNone/>
                      </a:pPr>
                      <a:endParaRPr lang="en-GB" sz="1100" b="1" dirty="0">
                        <a:solidFill>
                          <a:schemeClr val="tx1"/>
                        </a:solidFill>
                        <a:latin typeface="Century Gothic" pitchFamily="34"/>
                      </a:endParaRPr>
                    </a:p>
                    <a:p>
                      <a:pPr marL="0" lvl="0" indent="0" algn="l">
                        <a:buFont typeface="Arial" panose="020B0604020202020204" pitchFamily="34" charset="0"/>
                        <a:buNone/>
                      </a:pPr>
                      <a:endParaRPr lang="en-GB" sz="1100" b="1" dirty="0">
                        <a:solidFill>
                          <a:schemeClr val="tx1"/>
                        </a:solidFill>
                        <a:latin typeface="Century Gothic" pitchFamily="34"/>
                      </a:endParaRPr>
                    </a:p>
                    <a:p>
                      <a:pPr marL="0" lvl="0" indent="0" algn="l">
                        <a:buFont typeface="Arial" panose="020B0604020202020204" pitchFamily="34" charset="0"/>
                        <a:buNone/>
                      </a:pPr>
                      <a:endParaRPr lang="en-GB" sz="1100" b="1" dirty="0">
                        <a:solidFill>
                          <a:schemeClr val="tx1"/>
                        </a:solidFill>
                        <a:latin typeface="Century Gothic" pitchFamily="34"/>
                      </a:endParaRPr>
                    </a:p>
                    <a:p>
                      <a:pPr marL="0" lv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1100" b="1" dirty="0">
                          <a:solidFill>
                            <a:schemeClr val="tx1"/>
                          </a:solidFill>
                          <a:latin typeface="Century Gothic" pitchFamily="34"/>
                        </a:rPr>
                        <a:t>Typical 1960’s school uniform</a:t>
                      </a:r>
                    </a:p>
                    <a:p>
                      <a:pPr marL="0" lvl="0" indent="0" algn="l">
                        <a:buFont typeface="Arial" panose="020B0604020202020204" pitchFamily="34" charset="0"/>
                        <a:buNone/>
                      </a:pPr>
                      <a:endParaRPr lang="en-GB" sz="1100" b="1" dirty="0">
                        <a:solidFill>
                          <a:schemeClr val="tx1"/>
                        </a:solidFill>
                        <a:latin typeface="Century Gothic" pitchFamily="34"/>
                      </a:endParaRPr>
                    </a:p>
                  </a:txBody>
                  <a:tcPr marT="45739" marB="4573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 vMerge="1">
                  <a:txBody>
                    <a:bodyPr/>
                    <a:lstStyle/>
                    <a:p>
                      <a:pPr lvl="0" algn="ctr"/>
                      <a:endParaRPr lang="en-GB" sz="1400" b="1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Century Gothic" pitchFamily="34"/>
                      </a:endParaRPr>
                    </a:p>
                  </a:txBody>
                  <a:tcPr marT="45730" marB="4573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78938">
                <a:tc vMerge="1">
                  <a:txBody>
                    <a:bodyPr/>
                    <a:lstStyle/>
                    <a:p>
                      <a:endParaRPr lang="en-GB" sz="1200" b="1" dirty="0">
                        <a:solidFill>
                          <a:srgbClr val="7FC184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39" marB="4573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lvl="0"/>
                      <a:endParaRPr lang="en-GB" sz="12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39" marB="4573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171450" lvl="0" indent="-171450" algn="l">
                        <a:buFont typeface="Wingdings" panose="05000000000000000000" pitchFamily="2" charset="2"/>
                        <a:buChar char="q"/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latin typeface="Century Gothic" pitchFamily="34"/>
                        </a:rPr>
                        <a:t>Some parts of the past are similar to our own experiences but some are different.</a:t>
                      </a:r>
                    </a:p>
                  </a:txBody>
                  <a:tcPr marT="45739" marB="4573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5576391"/>
                  </a:ext>
                </a:extLst>
              </a:tr>
              <a:tr h="131199"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dirty="0">
                          <a:solidFill>
                            <a:srgbClr val="7FC184"/>
                          </a:solidFill>
                          <a:latin typeface="Century Gothic" panose="020B0502020202020204" pitchFamily="34" charset="0"/>
                        </a:rPr>
                        <a:t>Oral history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dirty="0">
                        <a:latin typeface="Century Gothic" panose="020B0502020202020204" pitchFamily="34" charset="0"/>
                      </a:endParaRPr>
                    </a:p>
                    <a:p>
                      <a:endParaRPr lang="en-GB" sz="1000" b="1" dirty="0">
                        <a:solidFill>
                          <a:srgbClr val="7FC184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39" marB="4573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lvl="0"/>
                      <a:r>
                        <a:rPr lang="en-GB" sz="10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A way of finding out about the past by listening to the stories of the past spoken by a family member</a:t>
                      </a:r>
                    </a:p>
                  </a:txBody>
                  <a:tcPr marT="45739" marB="4573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171450" indent="-171450">
                        <a:buFont typeface="Wingdings" panose="05000000000000000000" pitchFamily="2" charset="2"/>
                        <a:buChar char="q"/>
                      </a:pPr>
                      <a:r>
                        <a:rPr lang="en-GB" sz="10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Keeping healthy includes looking after our mental health. Doing things that we enjoy releases chemicals in our brains which make us happy.</a:t>
                      </a:r>
                    </a:p>
                  </a:txBody>
                  <a:tcPr marT="45739" marB="4573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3831">
                <a:tc vMerge="1">
                  <a:txBody>
                    <a:bodyPr/>
                    <a:lstStyle/>
                    <a:p>
                      <a:endParaRPr lang="en-GB" sz="1200" b="1" dirty="0">
                        <a:solidFill>
                          <a:srgbClr val="7FC184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39" marB="4573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lvl="0"/>
                      <a:endParaRPr lang="en-GB" sz="12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39" marB="4573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lvl="0" indent="-171450" algn="l">
                        <a:buFont typeface="Wingdings" panose="05000000000000000000" pitchFamily="2" charset="2"/>
                        <a:buChar char="q"/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latin typeface="Century Gothic" pitchFamily="34"/>
                        </a:rPr>
                        <a:t>A timeline can help us understand where we fit in our family history.</a:t>
                      </a:r>
                    </a:p>
                  </a:txBody>
                  <a:tcPr marT="45739" marB="4573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448583"/>
                  </a:ext>
                </a:extLst>
              </a:tr>
              <a:tr h="295092">
                <a:tc vMerge="1">
                  <a:txBody>
                    <a:bodyPr/>
                    <a:lstStyle/>
                    <a:p>
                      <a:endParaRPr lang="en-GB" sz="1200" b="1" dirty="0">
                        <a:solidFill>
                          <a:srgbClr val="7FC184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39" marB="4573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lvl="0"/>
                      <a:endParaRPr lang="en-GB" sz="12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39" marB="4573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171450" lvl="0" indent="-171450" algn="l">
                        <a:buFont typeface="Wingdings" panose="05000000000000000000" pitchFamily="2" charset="2"/>
                        <a:buChar char="q"/>
                      </a:pPr>
                      <a:r>
                        <a:rPr lang="en-GB" sz="1000" b="0" dirty="0">
                          <a:solidFill>
                            <a:schemeClr val="tx1"/>
                          </a:solidFill>
                          <a:latin typeface="Century Gothic" pitchFamily="34"/>
                        </a:rPr>
                        <a:t> Children are able to ask questions about the past and are able to present the answers to these questions.</a:t>
                      </a:r>
                      <a:endParaRPr lang="en-GB" sz="1000" dirty="0">
                        <a:solidFill>
                          <a:schemeClr val="tx1"/>
                        </a:solidFill>
                        <a:latin typeface="Century Gothic" pitchFamily="34"/>
                      </a:endParaRPr>
                    </a:p>
                  </a:txBody>
                  <a:tcPr marT="45739" marB="4573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890427"/>
                  </a:ext>
                </a:extLst>
              </a:tr>
              <a:tr h="360068">
                <a:tc>
                  <a:txBody>
                    <a:bodyPr/>
                    <a:lstStyle/>
                    <a:p>
                      <a:r>
                        <a:rPr lang="en-GB" sz="1000" b="1" dirty="0">
                          <a:solidFill>
                            <a:srgbClr val="7FC184"/>
                          </a:solidFill>
                          <a:latin typeface="Century Gothic" panose="020B0502020202020204" pitchFamily="34" charset="0"/>
                        </a:rPr>
                        <a:t>Greengrocer</a:t>
                      </a:r>
                      <a:endParaRPr lang="en-GB" sz="1000" dirty="0">
                        <a:latin typeface="Century Gothic" panose="020B0502020202020204" pitchFamily="34" charset="0"/>
                      </a:endParaRPr>
                    </a:p>
                  </a:txBody>
                  <a:tcPr marT="45739" marB="4573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en-GB" sz="10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A shop selling fruit and vegetables.</a:t>
                      </a:r>
                    </a:p>
                  </a:txBody>
                  <a:tcPr marT="45739" marB="4573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vMerge="1">
                  <a:txBody>
                    <a:bodyPr/>
                    <a:lstStyle/>
                    <a:p>
                      <a:pPr marL="171450" indent="-171450">
                        <a:buFont typeface="Wingdings" panose="05000000000000000000" pitchFamily="2" charset="2"/>
                        <a:buChar char="q"/>
                      </a:pPr>
                      <a:r>
                        <a:rPr lang="en-GB" sz="1000" b="0" dirty="0">
                          <a:solidFill>
                            <a:schemeClr val="tx1"/>
                          </a:solidFill>
                          <a:latin typeface="Century Gothic" pitchFamily="34"/>
                        </a:rPr>
                        <a:t> Children are able to ask questions about the past and are able to present the answers to these questions.</a:t>
                      </a:r>
                      <a:endParaRPr lang="en-GB" sz="10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39" marB="4573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0058">
                <a:tc>
                  <a:txBody>
                    <a:bodyPr/>
                    <a:lstStyle/>
                    <a:p>
                      <a:r>
                        <a:rPr lang="en-GB" sz="1000" b="1" dirty="0">
                          <a:solidFill>
                            <a:srgbClr val="7FC184"/>
                          </a:solidFill>
                          <a:latin typeface="Century Gothic" panose="020B0502020202020204" pitchFamily="34" charset="0"/>
                        </a:rPr>
                        <a:t>Butcher</a:t>
                      </a:r>
                      <a:endParaRPr lang="en-GB" sz="1000" dirty="0">
                        <a:latin typeface="Century Gothic" panose="020B0502020202020204" pitchFamily="34" charset="0"/>
                      </a:endParaRPr>
                    </a:p>
                  </a:txBody>
                  <a:tcPr marT="45739" marB="4573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en-GB" sz="10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A shop selling meat</a:t>
                      </a:r>
                    </a:p>
                  </a:txBody>
                  <a:tcPr marT="45739" marB="4573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171450" indent="-171450">
                        <a:buFont typeface="Wingdings" panose="05000000000000000000" pitchFamily="2" charset="2"/>
                        <a:buChar char="q"/>
                      </a:pPr>
                      <a:r>
                        <a:rPr lang="en-GB" sz="1000" b="0" dirty="0">
                          <a:solidFill>
                            <a:schemeClr val="tx1"/>
                          </a:solidFill>
                        </a:rPr>
                        <a:t>There were no computers, no mobile phones and no internet when our grandparents were born.</a:t>
                      </a:r>
                      <a:endParaRPr lang="en-GB" dirty="0"/>
                    </a:p>
                  </a:txBody>
                  <a:tcPr marT="45739" marB="4573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6748470"/>
                  </a:ext>
                </a:extLst>
              </a:tr>
              <a:tr h="396278">
                <a:tc>
                  <a:txBody>
                    <a:bodyPr/>
                    <a:lstStyle/>
                    <a:p>
                      <a:r>
                        <a:rPr lang="en-GB" sz="1000" b="1" dirty="0">
                          <a:solidFill>
                            <a:srgbClr val="7FC184"/>
                          </a:solidFill>
                          <a:latin typeface="Century Gothic" panose="020B0502020202020204" pitchFamily="34" charset="0"/>
                        </a:rPr>
                        <a:t>Bakery</a:t>
                      </a:r>
                      <a:endParaRPr lang="en-GB" sz="1000" dirty="0">
                        <a:latin typeface="Century Gothic" panose="020B0502020202020204" pitchFamily="34" charset="0"/>
                      </a:endParaRPr>
                    </a:p>
                  </a:txBody>
                  <a:tcPr marT="45739" marB="4573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en-GB" sz="10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A shop selling bread products</a:t>
                      </a:r>
                    </a:p>
                  </a:txBody>
                  <a:tcPr marT="45739" marB="4573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5991061"/>
                  </a:ext>
                </a:extLst>
              </a:tr>
              <a:tr h="42672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dirty="0">
                          <a:solidFill>
                            <a:srgbClr val="7FC184"/>
                          </a:solidFill>
                          <a:latin typeface="Century Gothic" panose="020B0502020202020204" pitchFamily="34" charset="0"/>
                        </a:rPr>
                        <a:t>High Street</a:t>
                      </a:r>
                      <a:endParaRPr lang="en-GB" sz="1000" dirty="0">
                        <a:latin typeface="Century Gothic" panose="020B0502020202020204" pitchFamily="34" charset="0"/>
                      </a:endParaRPr>
                    </a:p>
                  </a:txBody>
                  <a:tcPr marT="45739" marB="4573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>
                          <a:latin typeface="Century Gothic" panose="020B0502020202020204" pitchFamily="34" charset="0"/>
                        </a:rPr>
                        <a:t>A line of shops selling everyday items</a:t>
                      </a:r>
                    </a:p>
                  </a:txBody>
                  <a:tcPr marT="45739" marB="4573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lvl="0" indent="0" algn="l">
                        <a:buFont typeface="Arial" panose="020B0604020202020204" pitchFamily="34" charset="0"/>
                        <a:buNone/>
                      </a:pPr>
                      <a:endParaRPr lang="en-GB" sz="1100" b="1" dirty="0">
                        <a:solidFill>
                          <a:schemeClr val="bg1"/>
                        </a:solidFill>
                        <a:latin typeface="Century Gothic" pitchFamily="34"/>
                      </a:endParaRPr>
                    </a:p>
                  </a:txBody>
                  <a:tcPr marT="45739" marB="4573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C184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171450" indent="-171450" algn="l">
                        <a:buFont typeface="Wingdings" panose="05000000000000000000" pitchFamily="2" charset="2"/>
                        <a:buChar char="q"/>
                      </a:pPr>
                      <a:r>
                        <a:rPr lang="en-GB" sz="1000" b="0" dirty="0">
                          <a:solidFill>
                            <a:schemeClr val="tx1"/>
                          </a:solidFill>
                        </a:rPr>
                        <a:t>Our grandparents went into shops to buy things, home delivery and internet shopping had not been invented. Some people used greengrocers, bakeries and butchers rather than supermarkets.</a:t>
                      </a:r>
                    </a:p>
                  </a:txBody>
                  <a:tcPr marT="45739" marB="4573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90507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dirty="0">
                          <a:solidFill>
                            <a:srgbClr val="7FC184"/>
                          </a:solidFill>
                          <a:latin typeface="Century Gothic" panose="020B0502020202020204" pitchFamily="34" charset="0"/>
                        </a:rPr>
                        <a:t>Board games</a:t>
                      </a:r>
                    </a:p>
                  </a:txBody>
                  <a:tcPr marT="45739" marB="4573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>
                          <a:latin typeface="Century Gothic" panose="020B0502020202020204" pitchFamily="34" charset="0"/>
                        </a:rPr>
                        <a:t>A game played on a table top, often using a dice and counters. Board games are usually played with 2 or more people.</a:t>
                      </a:r>
                    </a:p>
                  </a:txBody>
                  <a:tcPr marT="45739" marB="4573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171450" indent="-171450" algn="l">
                        <a:buFont typeface="Wingdings" panose="05000000000000000000" pitchFamily="2" charset="2"/>
                        <a:buChar char="q"/>
                      </a:pPr>
                      <a:r>
                        <a:rPr lang="en-GB" sz="1000" b="0" dirty="0">
                          <a:solidFill>
                            <a:schemeClr val="tx1"/>
                          </a:solidFill>
                        </a:rPr>
                        <a:t>Our grandparents went into shops to buy things, home delivery and internet shopping had not been invented. Some people used greengrocers, bakeries and butchers rather than supermarkets.</a:t>
                      </a:r>
                    </a:p>
                  </a:txBody>
                  <a:tcPr marT="45739" marB="4573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599408"/>
                  </a:ext>
                </a:extLst>
              </a:tr>
              <a:tr h="286327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dirty="0">
                          <a:solidFill>
                            <a:srgbClr val="7FC184"/>
                          </a:solidFill>
                          <a:latin typeface="Century Gothic" panose="020B0502020202020204" pitchFamily="34" charset="0"/>
                        </a:rPr>
                        <a:t>Balanced diet</a:t>
                      </a:r>
                    </a:p>
                    <a:p>
                      <a:endParaRPr lang="en-GB" sz="1200" dirty="0"/>
                    </a:p>
                  </a:txBody>
                  <a:tcPr marT="45739" marB="4573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r>
                        <a:rPr lang="en-GB" sz="1200" dirty="0">
                          <a:latin typeface="Century Gothic" panose="020B0502020202020204" pitchFamily="34" charset="0"/>
                        </a:rPr>
                        <a:t>A diet that has foods from the five different food groups – starchy food, protein, dairy, fruit and vegetables, oils and fats</a:t>
                      </a:r>
                    </a:p>
                  </a:txBody>
                  <a:tcPr marT="45739" marB="4573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rowSpan="2">
                  <a:txBody>
                    <a:bodyPr/>
                    <a:lstStyle/>
                    <a:p>
                      <a:pPr marL="171450" indent="-171450" algn="l">
                        <a:buFont typeface="Wingdings" panose="05000000000000000000" pitchFamily="2" charset="2"/>
                        <a:buChar char="q"/>
                      </a:pPr>
                      <a:r>
                        <a:rPr lang="en-GB" sz="10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Our grandparents, played outside, played board games, read books and watched a small amount of children’s television or radio.</a:t>
                      </a:r>
                    </a:p>
                  </a:txBody>
                  <a:tcPr marT="45739" marB="45739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45254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dirty="0" smtClean="0">
                          <a:solidFill>
                            <a:srgbClr val="7FC184"/>
                          </a:solidFill>
                          <a:latin typeface="Century Gothic" panose="020B0502020202020204" pitchFamily="34" charset="0"/>
                        </a:rPr>
                        <a:t>Typewriter</a:t>
                      </a:r>
                      <a:endParaRPr lang="en-GB" sz="1000" b="1" dirty="0">
                        <a:solidFill>
                          <a:srgbClr val="7FC184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39" marB="4573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latin typeface="Century Gothic" panose="020B0502020202020204" pitchFamily="34" charset="0"/>
                        </a:rPr>
                        <a:t>A</a:t>
                      </a:r>
                      <a:r>
                        <a:rPr lang="en-GB" sz="1000" baseline="0" dirty="0" smtClean="0">
                          <a:latin typeface="Century Gothic" panose="020B0502020202020204" pitchFamily="34" charset="0"/>
                        </a:rPr>
                        <a:t> machine with keys for typing letters, numbers and symbols one at a time on paper inserted round a roller</a:t>
                      </a:r>
                      <a:r>
                        <a:rPr lang="en-GB" sz="1000" dirty="0" smtClean="0">
                          <a:latin typeface="Century Gothic" panose="020B0502020202020204" pitchFamily="34" charset="0"/>
                        </a:rPr>
                        <a:t>.</a:t>
                      </a:r>
                      <a:endParaRPr lang="en-GB" sz="1000" dirty="0">
                        <a:latin typeface="Century Gothic" panose="020B0502020202020204" pitchFamily="34" charset="0"/>
                      </a:endParaRPr>
                    </a:p>
                  </a:txBody>
                  <a:tcPr marT="45739" marB="4573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51546198"/>
                  </a:ext>
                </a:extLst>
              </a:tr>
              <a:tr h="801309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 algn="l">
                        <a:buFont typeface="Wingdings" panose="05000000000000000000" pitchFamily="2" charset="2"/>
                        <a:buChar char="q"/>
                      </a:pPr>
                      <a:r>
                        <a:rPr lang="en-GB" sz="10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School might have felt more strict for our grandparents and they might have been taught different ways of doing things.</a:t>
                      </a:r>
                    </a:p>
                  </a:txBody>
                  <a:tcPr marT="45739" marB="45739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0326957"/>
                  </a:ext>
                </a:extLst>
              </a:tr>
            </a:tbl>
          </a:graphicData>
        </a:graphic>
      </p:graphicFrame>
      <p:pic>
        <p:nvPicPr>
          <p:cNvPr id="8" name="Picture 7">
            <a:extLst>
              <a:ext uri="{FF2B5EF4-FFF2-40B4-BE49-F238E27FC236}">
                <a16:creationId xmlns:a16="http://schemas.microsoft.com/office/drawing/2014/main" id="{585F436D-A77F-2045-478C-91F3921A892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25092" y="1665756"/>
            <a:ext cx="3057236" cy="1936425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41FDAEB9-8328-CFA8-81D3-75EEF89BD3E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24703" y="4127391"/>
            <a:ext cx="2332751" cy="2623618"/>
          </a:xfrm>
          <a:prstGeom prst="rect">
            <a:avLst/>
          </a:prstGeom>
        </p:spPr>
      </p:pic>
    </p:spTree>
  </p:cSld>
  <p:clrMapOvr>
    <a:masterClrMapping/>
  </p:clrMapOvr>
  <p:transition spd="slow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Know Mats" id="{44C609E7-D963-4258-AC0C-6D24BC1BAC45}" vid="{70B9A501-B5B1-4368-BA62-45740617565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Know Mats v 3</Template>
  <TotalTime>4893</TotalTime>
  <Words>278</Words>
  <Application>Microsoft Office PowerPoint</Application>
  <PresentationFormat>On-screen Show (4:3)</PresentationFormat>
  <Paragraphs>42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Century Gothic</vt:lpstr>
      <vt:lpstr>Wingdings</vt:lpstr>
      <vt:lpstr>Office Theme</vt:lpstr>
      <vt:lpstr>Family History Knowledge Mat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Stone Age Knowledge Mat</dc:title>
  <dc:creator>Clive Davies OBE, Director</dc:creator>
  <cp:lastModifiedBy>Teacher</cp:lastModifiedBy>
  <cp:revision>320</cp:revision>
  <dcterms:created xsi:type="dcterms:W3CDTF">2018-11-22T20:08:20Z</dcterms:created>
  <dcterms:modified xsi:type="dcterms:W3CDTF">2022-08-26T17:58:16Z</dcterms:modified>
</cp:coreProperties>
</file>