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8" r:id="rId1"/>
  </p:sldMasterIdLst>
  <p:sldIdLst>
    <p:sldId id="256" r:id="rId2"/>
    <p:sldId id="257" r:id="rId3"/>
    <p:sldId id="258" r:id="rId4"/>
    <p:sldId id="259" r:id="rId5"/>
    <p:sldId id="260" r:id="rId6"/>
    <p:sldId id="261" r:id="rId7"/>
    <p:sldId id="262" r:id="rId8"/>
    <p:sldId id="263" r:id="rId9"/>
    <p:sldId id="267" r:id="rId10"/>
    <p:sldId id="264" r:id="rId11"/>
    <p:sldId id="268"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4"/>
    <p:restoredTop sz="94673"/>
  </p:normalViewPr>
  <p:slideViewPr>
    <p:cSldViewPr snapToGrid="0" snapToObjects="1">
      <p:cViewPr varScale="1">
        <p:scale>
          <a:sx n="59" d="100"/>
          <a:sy n="59" d="100"/>
        </p:scale>
        <p:origin x="49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865438"/>
            <a:ext cx="6488060" cy="1470025"/>
          </a:xfrm>
        </p:spPr>
        <p:txBody>
          <a:bodyPr/>
          <a:lstStyle>
            <a:lvl1pPr algn="l">
              <a:defRPr>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914401" y="4599899"/>
            <a:ext cx="7052489" cy="1752600"/>
          </a:xfrm>
        </p:spPr>
        <p:txBody>
          <a:bodyPr/>
          <a:lstStyle>
            <a:lvl1pPr marL="0" indent="0" algn="l">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20536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52222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162451"/>
          </a:xfrm>
        </p:spPr>
        <p:txBody>
          <a:bodyPr vert="eaVert"/>
          <a:lstStyle>
            <a:lvl1pPr>
              <a:defRPr>
                <a:solidFill>
                  <a:schemeClr val="tx2"/>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609600" y="274639"/>
            <a:ext cx="8026400" cy="5162451"/>
          </a:xfrm>
        </p:spPr>
        <p:txBody>
          <a:bodyPr vert="eaVert"/>
          <a:lstStyle>
            <a:lvl1pPr>
              <a:defRPr>
                <a:solidFill>
                  <a:schemeClr val="tx2"/>
                </a:solidFill>
              </a:defRPr>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42731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75693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2006277"/>
            <a:ext cx="10363200" cy="1362075"/>
          </a:xfrm>
        </p:spPr>
        <p:txBody>
          <a:bodyPr anchor="t"/>
          <a:lstStyle>
            <a:lvl1pPr algn="l">
              <a:defRPr sz="5333" b="1" cap="all"/>
            </a:lvl1pPr>
          </a:lstStyle>
          <a:p>
            <a:r>
              <a:rPr lang="en-GB"/>
              <a:t>Click to edit Master title style</a:t>
            </a:r>
            <a:endParaRPr lang="en-US"/>
          </a:p>
        </p:txBody>
      </p:sp>
      <p:sp>
        <p:nvSpPr>
          <p:cNvPr id="3" name="Text Placeholder 2"/>
          <p:cNvSpPr>
            <a:spLocks noGrp="1"/>
          </p:cNvSpPr>
          <p:nvPr>
            <p:ph type="body" idx="1"/>
          </p:nvPr>
        </p:nvSpPr>
        <p:spPr>
          <a:xfrm>
            <a:off x="963084" y="506089"/>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243472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609600" y="1600201"/>
            <a:ext cx="5384800" cy="3810936"/>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97600" y="1600201"/>
            <a:ext cx="5384800" cy="3810936"/>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19193961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848145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Tree>
    <p:extLst>
      <p:ext uri="{BB962C8B-B14F-4D97-AF65-F5344CB8AC3E}">
        <p14:creationId xmlns:p14="http://schemas.microsoft.com/office/powerpoint/2010/main" val="195298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513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4766733" y="273052"/>
            <a:ext cx="6815667" cy="5196480"/>
          </a:xfrm>
        </p:spPr>
        <p:txBody>
          <a:bodyPr/>
          <a:lstStyle>
            <a:lvl1pPr>
              <a:defRPr sz="4267">
                <a:solidFill>
                  <a:schemeClr val="tx2"/>
                </a:solidFill>
              </a:defRPr>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09602" y="1435102"/>
            <a:ext cx="4011084" cy="398901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GB"/>
              <a:t>Click to edit Master text styles</a:t>
            </a:r>
          </a:p>
        </p:txBody>
      </p:sp>
    </p:spTree>
    <p:extLst>
      <p:ext uri="{BB962C8B-B14F-4D97-AF65-F5344CB8AC3E}">
        <p14:creationId xmlns:p14="http://schemas.microsoft.com/office/powerpoint/2010/main" val="190799114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solidFill>
                  <a:schemeClr val="tx2"/>
                </a:solidFill>
              </a:defRPr>
            </a:lvl1pPr>
          </a:lstStyle>
          <a:p>
            <a:r>
              <a:rPr lang="en-GB"/>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GB"/>
              <a:t>Click icon to add picture</a:t>
            </a:r>
            <a:endParaRPr lang="en-US" dirty="0"/>
          </a:p>
        </p:txBody>
      </p:sp>
    </p:spTree>
    <p:extLst>
      <p:ext uri="{BB962C8B-B14F-4D97-AF65-F5344CB8AC3E}">
        <p14:creationId xmlns:p14="http://schemas.microsoft.com/office/powerpoint/2010/main" val="312173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8DA24F-83C8-FE43-9D10-BF41ACF0F4FB}"/>
              </a:ext>
            </a:extLst>
          </p:cNvPr>
          <p:cNvSpPr/>
          <p:nvPr/>
        </p:nvSpPr>
        <p:spPr>
          <a:xfrm>
            <a:off x="0" y="6075336"/>
            <a:ext cx="12192000" cy="782664"/>
          </a:xfrm>
          <a:prstGeom prst="rect">
            <a:avLst/>
          </a:prstGeom>
          <a:solidFill>
            <a:srgbClr val="132D6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09600" y="1600201"/>
            <a:ext cx="10972800" cy="36162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pic>
        <p:nvPicPr>
          <p:cNvPr id="6" name="Picture 5">
            <a:extLst>
              <a:ext uri="{FF2B5EF4-FFF2-40B4-BE49-F238E27FC236}">
                <a16:creationId xmlns:a16="http://schemas.microsoft.com/office/drawing/2014/main" id="{9601956F-5334-534D-8949-7730A53666A1}"/>
              </a:ext>
            </a:extLst>
          </p:cNvPr>
          <p:cNvPicPr>
            <a:picLocks noChangeAspect="1"/>
          </p:cNvPicPr>
          <p:nvPr/>
        </p:nvPicPr>
        <p:blipFill rotWithShape="1">
          <a:blip r:embed="rId13"/>
          <a:srcRect t="13498" b="13498"/>
          <a:stretch/>
        </p:blipFill>
        <p:spPr>
          <a:xfrm>
            <a:off x="0" y="6075336"/>
            <a:ext cx="1146875" cy="782664"/>
          </a:xfrm>
          <a:prstGeom prst="rect">
            <a:avLst/>
          </a:prstGeom>
        </p:spPr>
      </p:pic>
    </p:spTree>
    <p:extLst>
      <p:ext uri="{BB962C8B-B14F-4D97-AF65-F5344CB8AC3E}">
        <p14:creationId xmlns:p14="http://schemas.microsoft.com/office/powerpoint/2010/main" val="1101820143"/>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609585" rtl="0" eaLnBrk="1" latinLnBrk="0" hangingPunct="1">
        <a:spcBef>
          <a:spcPct val="0"/>
        </a:spcBef>
        <a:buNone/>
        <a:defRPr sz="5867" kern="1200">
          <a:solidFill>
            <a:srgbClr val="1E4481"/>
          </a:solidFill>
          <a:latin typeface="+mj-lt"/>
          <a:ea typeface="+mj-ea"/>
          <a:cs typeface="+mj-cs"/>
        </a:defRPr>
      </a:lvl1pPr>
    </p:titleStyle>
    <p:bodyStyle>
      <a:lvl1pPr marL="457189" indent="-457189" algn="l" defTabSz="609585" rtl="0" eaLnBrk="1" latinLnBrk="0" hangingPunct="1">
        <a:spcBef>
          <a:spcPct val="20000"/>
        </a:spcBef>
        <a:buClr>
          <a:schemeClr val="accent6"/>
        </a:buClr>
        <a:buFont typeface="Arial"/>
        <a:buChar char="•"/>
        <a:defRPr sz="4267" kern="1200">
          <a:solidFill>
            <a:schemeClr val="accent1"/>
          </a:solidFill>
          <a:latin typeface="+mn-lt"/>
          <a:ea typeface="+mn-ea"/>
          <a:cs typeface="+mn-cs"/>
        </a:defRPr>
      </a:lvl1pPr>
      <a:lvl2pPr marL="990575" indent="-380990" algn="l" defTabSz="609585" rtl="0" eaLnBrk="1" latinLnBrk="0" hangingPunct="1">
        <a:spcBef>
          <a:spcPct val="20000"/>
        </a:spcBef>
        <a:buClr>
          <a:schemeClr val="accent6"/>
        </a:buClr>
        <a:buFont typeface="Arial"/>
        <a:buChar char="•"/>
        <a:defRPr sz="3733" kern="1200">
          <a:solidFill>
            <a:schemeClr val="accent1"/>
          </a:solidFill>
          <a:latin typeface="+mn-lt"/>
          <a:ea typeface="+mn-ea"/>
          <a:cs typeface="+mn-cs"/>
        </a:defRPr>
      </a:lvl2pPr>
      <a:lvl3pPr marL="1523962" indent="-304792" algn="l" defTabSz="609585" rtl="0" eaLnBrk="1" latinLnBrk="0" hangingPunct="1">
        <a:spcBef>
          <a:spcPct val="20000"/>
        </a:spcBef>
        <a:buClr>
          <a:schemeClr val="accent6"/>
        </a:buClr>
        <a:buFont typeface="Arial"/>
        <a:buChar char="•"/>
        <a:defRPr sz="3200" kern="1200">
          <a:solidFill>
            <a:schemeClr val="accent1"/>
          </a:solidFill>
          <a:latin typeface="+mn-lt"/>
          <a:ea typeface="+mn-ea"/>
          <a:cs typeface="+mn-cs"/>
        </a:defRPr>
      </a:lvl3pPr>
      <a:lvl4pPr marL="2133547" indent="-304792" algn="l" defTabSz="609585" rtl="0" eaLnBrk="1" latinLnBrk="0" hangingPunct="1">
        <a:spcBef>
          <a:spcPct val="20000"/>
        </a:spcBef>
        <a:buClr>
          <a:schemeClr val="accent6"/>
        </a:buClr>
        <a:buFont typeface="Arial"/>
        <a:buChar char="•"/>
        <a:defRPr sz="2667" kern="1200">
          <a:solidFill>
            <a:schemeClr val="accent1"/>
          </a:solidFill>
          <a:latin typeface="+mn-lt"/>
          <a:ea typeface="+mn-ea"/>
          <a:cs typeface="+mn-cs"/>
        </a:defRPr>
      </a:lvl4pPr>
      <a:lvl5pPr marL="2743131" indent="-304792" algn="l" defTabSz="609585" rtl="0" eaLnBrk="1" latinLnBrk="0" hangingPunct="1">
        <a:spcBef>
          <a:spcPct val="20000"/>
        </a:spcBef>
        <a:buClr>
          <a:schemeClr val="accent6"/>
        </a:buClr>
        <a:buFont typeface="Arial"/>
        <a:buChar char="•"/>
        <a:defRPr sz="2667" kern="1200">
          <a:solidFill>
            <a:schemeClr val="accent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dmin@northcerney.dgat.org.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87800-C4BD-AF49-B487-FB74CAA37754}"/>
              </a:ext>
            </a:extLst>
          </p:cNvPr>
          <p:cNvSpPr>
            <a:spLocks noGrp="1"/>
          </p:cNvSpPr>
          <p:nvPr>
            <p:ph type="ctrTitle"/>
          </p:nvPr>
        </p:nvSpPr>
        <p:spPr/>
        <p:txBody>
          <a:bodyPr>
            <a:normAutofit fontScale="90000"/>
          </a:bodyPr>
          <a:lstStyle/>
          <a:p>
            <a:r>
              <a:rPr lang="en-US" dirty="0">
                <a:solidFill>
                  <a:srgbClr val="00B050"/>
                </a:solidFill>
              </a:rPr>
              <a:t>Meet the teacher</a:t>
            </a:r>
            <a:br>
              <a:rPr lang="en-US" dirty="0">
                <a:solidFill>
                  <a:srgbClr val="00B050"/>
                </a:solidFill>
              </a:rPr>
            </a:br>
            <a:r>
              <a:rPr lang="en-US" dirty="0">
                <a:solidFill>
                  <a:srgbClr val="00B050"/>
                </a:solidFill>
              </a:rPr>
              <a:t>Kingfisher Class</a:t>
            </a:r>
          </a:p>
        </p:txBody>
      </p:sp>
      <p:sp>
        <p:nvSpPr>
          <p:cNvPr id="3" name="Subtitle 2">
            <a:extLst>
              <a:ext uri="{FF2B5EF4-FFF2-40B4-BE49-F238E27FC236}">
                <a16:creationId xmlns:a16="http://schemas.microsoft.com/office/drawing/2014/main" id="{BAFD8814-B0BF-EB47-9383-25C8D1FDF022}"/>
              </a:ext>
            </a:extLst>
          </p:cNvPr>
          <p:cNvSpPr>
            <a:spLocks noGrp="1"/>
          </p:cNvSpPr>
          <p:nvPr>
            <p:ph type="subTitle" idx="1"/>
          </p:nvPr>
        </p:nvSpPr>
        <p:spPr/>
        <p:txBody>
          <a:bodyPr/>
          <a:lstStyle/>
          <a:p>
            <a:r>
              <a:rPr lang="en-US" dirty="0"/>
              <a:t>September 2024</a:t>
            </a:r>
          </a:p>
        </p:txBody>
      </p:sp>
    </p:spTree>
    <p:extLst>
      <p:ext uri="{BB962C8B-B14F-4D97-AF65-F5344CB8AC3E}">
        <p14:creationId xmlns:p14="http://schemas.microsoft.com/office/powerpoint/2010/main" val="147008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C89-D5B1-AC4F-8817-F2D460E7972D}"/>
              </a:ext>
            </a:extLst>
          </p:cNvPr>
          <p:cNvSpPr>
            <a:spLocks noGrp="1"/>
          </p:cNvSpPr>
          <p:nvPr>
            <p:ph type="title"/>
          </p:nvPr>
        </p:nvSpPr>
        <p:spPr/>
        <p:txBody>
          <a:bodyPr/>
          <a:lstStyle/>
          <a:p>
            <a:r>
              <a:rPr lang="en-US" dirty="0"/>
              <a:t>Partnership</a:t>
            </a:r>
          </a:p>
        </p:txBody>
      </p:sp>
      <p:sp>
        <p:nvSpPr>
          <p:cNvPr id="3" name="Content Placeholder 2">
            <a:extLst>
              <a:ext uri="{FF2B5EF4-FFF2-40B4-BE49-F238E27FC236}">
                <a16:creationId xmlns:a16="http://schemas.microsoft.com/office/drawing/2014/main" id="{EED63F5A-CEBF-084C-877E-03F7EAA8F94E}"/>
              </a:ext>
            </a:extLst>
          </p:cNvPr>
          <p:cNvSpPr>
            <a:spLocks noGrp="1"/>
          </p:cNvSpPr>
          <p:nvPr>
            <p:ph idx="1"/>
          </p:nvPr>
        </p:nvSpPr>
        <p:spPr>
          <a:xfrm>
            <a:off x="609600" y="1257300"/>
            <a:ext cx="10972800" cy="4947557"/>
          </a:xfrm>
        </p:spPr>
        <p:txBody>
          <a:bodyPr>
            <a:normAutofit fontScale="55000" lnSpcReduction="20000"/>
          </a:bodyPr>
          <a:lstStyle/>
          <a:p>
            <a:r>
              <a:rPr lang="en-US" dirty="0"/>
              <a:t>Children are all individuals</a:t>
            </a:r>
          </a:p>
          <a:p>
            <a:r>
              <a:rPr lang="en-GB" dirty="0"/>
              <a:t>Talking through worries and concerns is important. Please do not hesitate to ask, the earlier we know about a concern, the easier it is to resolve.</a:t>
            </a:r>
          </a:p>
          <a:p>
            <a:r>
              <a:rPr lang="en-US" dirty="0"/>
              <a:t>I am available at the end of the day</a:t>
            </a:r>
          </a:p>
          <a:p>
            <a:r>
              <a:rPr lang="en-US" dirty="0"/>
              <a:t>Parents evening will be before half term</a:t>
            </a:r>
          </a:p>
          <a:p>
            <a:r>
              <a:rPr lang="en-GB" dirty="0"/>
              <a:t>If the matter is urgent and I am not available, please leave a message with the office or with another member of staff. If you have an urgent message in the morning please email the admin account </a:t>
            </a:r>
            <a:r>
              <a:rPr lang="en-GB" dirty="0">
                <a:hlinkClick r:id="rId2"/>
              </a:rPr>
              <a:t>admin@northcerney.dgat.org.uk</a:t>
            </a:r>
            <a:r>
              <a:rPr lang="en-GB" dirty="0"/>
              <a:t> or leave a message with the member of staff on duty in the playground. Teachers are generally unavailable at the start of the day as they are busy setting up learning.</a:t>
            </a:r>
          </a:p>
          <a:p>
            <a:r>
              <a:rPr lang="en-GB" dirty="0"/>
              <a:t>If you are unexpectedly delayed picking up your child, please telephone the school and your child can have a place in our after school club until you arrive.</a:t>
            </a:r>
          </a:p>
          <a:p>
            <a:endParaRPr lang="en-US" dirty="0"/>
          </a:p>
        </p:txBody>
      </p:sp>
    </p:spTree>
    <p:extLst>
      <p:ext uri="{BB962C8B-B14F-4D97-AF65-F5344CB8AC3E}">
        <p14:creationId xmlns:p14="http://schemas.microsoft.com/office/powerpoint/2010/main" val="41089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3A76C-B275-497A-B2AF-A071AB258B15}"/>
              </a:ext>
            </a:extLst>
          </p:cNvPr>
          <p:cNvSpPr>
            <a:spLocks noGrp="1"/>
          </p:cNvSpPr>
          <p:nvPr>
            <p:ph type="title"/>
          </p:nvPr>
        </p:nvSpPr>
        <p:spPr/>
        <p:txBody>
          <a:bodyPr/>
          <a:lstStyle/>
          <a:p>
            <a:r>
              <a:rPr lang="en-GB" dirty="0"/>
              <a:t>Behaviour</a:t>
            </a:r>
          </a:p>
        </p:txBody>
      </p:sp>
      <p:sp>
        <p:nvSpPr>
          <p:cNvPr id="3" name="Content Placeholder 2">
            <a:extLst>
              <a:ext uri="{FF2B5EF4-FFF2-40B4-BE49-F238E27FC236}">
                <a16:creationId xmlns:a16="http://schemas.microsoft.com/office/drawing/2014/main" id="{557E7855-5E75-4366-990B-871B2430F005}"/>
              </a:ext>
            </a:extLst>
          </p:cNvPr>
          <p:cNvSpPr>
            <a:spLocks noGrp="1"/>
          </p:cNvSpPr>
          <p:nvPr>
            <p:ph idx="1"/>
          </p:nvPr>
        </p:nvSpPr>
        <p:spPr>
          <a:xfrm>
            <a:off x="609600" y="1273629"/>
            <a:ext cx="10972800" cy="4767942"/>
          </a:xfrm>
        </p:spPr>
        <p:txBody>
          <a:bodyPr>
            <a:normAutofit fontScale="62500" lnSpcReduction="20000"/>
          </a:bodyPr>
          <a:lstStyle/>
          <a:p>
            <a:pPr fontAlgn="base"/>
            <a:r>
              <a:rPr lang="en-GB" dirty="0"/>
              <a:t>We have been in discussions with the children over the past year about behaviour, friendships and bullying. We ask you to encourage children to talk to adults in school about anything that bothers them so that we are able to support them immediately.</a:t>
            </a:r>
          </a:p>
          <a:p>
            <a:pPr fontAlgn="base"/>
            <a:r>
              <a:rPr lang="en-GB" dirty="0"/>
              <a:t>We explore the issue of bullying regularly with the children and stress the importance in knowing how to define bullying. It is when there is </a:t>
            </a:r>
            <a:r>
              <a:rPr lang="en-GB" b="1" dirty="0"/>
              <a:t>repetitive, intentional hurting of one person or group by another person or group</a:t>
            </a:r>
            <a:r>
              <a:rPr lang="en-GB" dirty="0"/>
              <a:t>.</a:t>
            </a:r>
          </a:p>
          <a:p>
            <a:r>
              <a:rPr lang="en-GB" dirty="0"/>
              <a:t>Please let us know if you would like additional information about our policies regarding this or if you would like extra support in this area.</a:t>
            </a:r>
          </a:p>
        </p:txBody>
      </p:sp>
    </p:spTree>
    <p:extLst>
      <p:ext uri="{BB962C8B-B14F-4D97-AF65-F5344CB8AC3E}">
        <p14:creationId xmlns:p14="http://schemas.microsoft.com/office/powerpoint/2010/main" val="1050954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140CB-BB22-4247-B10C-CDBD4D941981}"/>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100A3975-EFBA-7543-8E3F-919202DE343A}"/>
              </a:ext>
            </a:extLst>
          </p:cNvPr>
          <p:cNvSpPr>
            <a:spLocks noGrp="1"/>
          </p:cNvSpPr>
          <p:nvPr>
            <p:ph idx="1"/>
          </p:nvPr>
        </p:nvSpPr>
        <p:spPr>
          <a:xfrm>
            <a:off x="609600" y="1600201"/>
            <a:ext cx="10972800" cy="4278085"/>
          </a:xfrm>
        </p:spPr>
        <p:txBody>
          <a:bodyPr>
            <a:normAutofit fontScale="47500" lnSpcReduction="20000"/>
          </a:bodyPr>
          <a:lstStyle/>
          <a:p>
            <a:r>
              <a:rPr lang="en-GB" sz="4500" dirty="0"/>
              <a:t>Your child will need to have their PE kit at school this term as we have PE on Tuesdays and Fridays. </a:t>
            </a:r>
          </a:p>
          <a:p>
            <a:r>
              <a:rPr lang="en-US" sz="4500" dirty="0"/>
              <a:t>Reading records and books need to be returned daily.</a:t>
            </a:r>
          </a:p>
          <a:p>
            <a:r>
              <a:rPr lang="en-US" sz="4500" dirty="0"/>
              <a:t>Wellies – please name!</a:t>
            </a:r>
          </a:p>
          <a:p>
            <a:r>
              <a:rPr lang="en-GB" sz="4500" dirty="0"/>
              <a:t>Please ensure that your child has a warm coat and appropriate school shoes (or sun hat and sun cream depending on the weather!)</a:t>
            </a:r>
          </a:p>
          <a:p>
            <a:r>
              <a:rPr lang="en-GB" sz="4500" dirty="0"/>
              <a:t>Please ensure that you label all school clothes with your child’s name. We can waste valuable learning time trying to return unnamed clothing. </a:t>
            </a:r>
          </a:p>
          <a:p>
            <a:r>
              <a:rPr lang="en-GB" sz="4500" dirty="0"/>
              <a:t>Please ensure that your child has a water bottle filled with water every day.</a:t>
            </a:r>
          </a:p>
          <a:p>
            <a:r>
              <a:rPr lang="en-US" sz="4500" dirty="0"/>
              <a:t>Snack time (please send actual fruit or vegetables – not fruit winder type snacks)</a:t>
            </a:r>
          </a:p>
          <a:p>
            <a:r>
              <a:rPr lang="en-US" sz="4500" dirty="0"/>
              <a:t>Thank you! If you have any concerns, please contact the office to arrange an appointment – I am happy to help with any learning or any settling in issues you may need to discuss concerning your child.</a:t>
            </a:r>
          </a:p>
          <a:p>
            <a:pPr marL="0" indent="0">
              <a:buNone/>
            </a:pPr>
            <a:endParaRPr lang="en-US" dirty="0"/>
          </a:p>
          <a:p>
            <a:endParaRPr lang="en-US" dirty="0"/>
          </a:p>
        </p:txBody>
      </p:sp>
    </p:spTree>
    <p:extLst>
      <p:ext uri="{BB962C8B-B14F-4D97-AF65-F5344CB8AC3E}">
        <p14:creationId xmlns:p14="http://schemas.microsoft.com/office/powerpoint/2010/main" val="122572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17233-F59C-FA4E-A294-72CDDDAD5CD3}"/>
              </a:ext>
            </a:extLst>
          </p:cNvPr>
          <p:cNvSpPr>
            <a:spLocks noGrp="1"/>
          </p:cNvSpPr>
          <p:nvPr>
            <p:ph type="title"/>
          </p:nvPr>
        </p:nvSpPr>
        <p:spPr/>
        <p:txBody>
          <a:bodyPr/>
          <a:lstStyle/>
          <a:p>
            <a:r>
              <a:rPr lang="en-US" dirty="0"/>
              <a:t>The adults in Owl Class</a:t>
            </a:r>
          </a:p>
        </p:txBody>
      </p:sp>
      <p:sp>
        <p:nvSpPr>
          <p:cNvPr id="3" name="Content Placeholder 2">
            <a:extLst>
              <a:ext uri="{FF2B5EF4-FFF2-40B4-BE49-F238E27FC236}">
                <a16:creationId xmlns:a16="http://schemas.microsoft.com/office/drawing/2014/main" id="{4C4CDC0E-5F34-0743-935E-61A541383DD5}"/>
              </a:ext>
            </a:extLst>
          </p:cNvPr>
          <p:cNvSpPr>
            <a:spLocks noGrp="1"/>
          </p:cNvSpPr>
          <p:nvPr>
            <p:ph idx="1"/>
          </p:nvPr>
        </p:nvSpPr>
        <p:spPr/>
        <p:txBody>
          <a:bodyPr>
            <a:normAutofit fontScale="92500" lnSpcReduction="20000"/>
          </a:bodyPr>
          <a:lstStyle/>
          <a:p>
            <a:r>
              <a:rPr lang="en-US" dirty="0"/>
              <a:t>Mrs Lewis – Class teacher </a:t>
            </a:r>
          </a:p>
          <a:p>
            <a:r>
              <a:rPr lang="en-US" dirty="0"/>
              <a:t>Mrs Price/ Miss Deighton/Miss Workman – </a:t>
            </a:r>
            <a:r>
              <a:rPr lang="en-US" dirty="0" err="1"/>
              <a:t>Classrooom</a:t>
            </a:r>
            <a:r>
              <a:rPr lang="en-US" dirty="0"/>
              <a:t> assistants</a:t>
            </a:r>
          </a:p>
          <a:p>
            <a:r>
              <a:rPr lang="en-US" dirty="0"/>
              <a:t>Miss Law – SEN assistant and PPA teacher (Monday PM)</a:t>
            </a:r>
          </a:p>
          <a:p>
            <a:r>
              <a:rPr lang="en-US" dirty="0" err="1"/>
              <a:t>Mr</a:t>
            </a:r>
            <a:r>
              <a:rPr lang="en-US" dirty="0"/>
              <a:t> J - PE teacher</a:t>
            </a:r>
          </a:p>
        </p:txBody>
      </p:sp>
    </p:spTree>
    <p:extLst>
      <p:ext uri="{BB962C8B-B14F-4D97-AF65-F5344CB8AC3E}">
        <p14:creationId xmlns:p14="http://schemas.microsoft.com/office/powerpoint/2010/main" val="2417605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16863-7088-1747-BDA3-F1993AD9DE4D}"/>
              </a:ext>
            </a:extLst>
          </p:cNvPr>
          <p:cNvSpPr>
            <a:spLocks noGrp="1"/>
          </p:cNvSpPr>
          <p:nvPr>
            <p:ph type="title"/>
          </p:nvPr>
        </p:nvSpPr>
        <p:spPr/>
        <p:txBody>
          <a:bodyPr>
            <a:normAutofit/>
          </a:bodyPr>
          <a:lstStyle/>
          <a:p>
            <a:r>
              <a:rPr lang="en-US" sz="4800" dirty="0"/>
              <a:t>A little bit of background to me…</a:t>
            </a:r>
          </a:p>
        </p:txBody>
      </p:sp>
      <p:sp>
        <p:nvSpPr>
          <p:cNvPr id="3" name="Content Placeholder 2">
            <a:extLst>
              <a:ext uri="{FF2B5EF4-FFF2-40B4-BE49-F238E27FC236}">
                <a16:creationId xmlns:a16="http://schemas.microsoft.com/office/drawing/2014/main" id="{75DC8117-F871-8E45-B7DF-9F74400FAAF0}"/>
              </a:ext>
            </a:extLst>
          </p:cNvPr>
          <p:cNvSpPr>
            <a:spLocks noGrp="1"/>
          </p:cNvSpPr>
          <p:nvPr>
            <p:ph idx="1"/>
          </p:nvPr>
        </p:nvSpPr>
        <p:spPr/>
        <p:txBody>
          <a:bodyPr>
            <a:normAutofit/>
          </a:bodyPr>
          <a:lstStyle/>
          <a:p>
            <a:r>
              <a:rPr lang="en-US" sz="2800" dirty="0"/>
              <a:t>I have been teaching in Gloucestershire and Wiltshire for the last 13 years in a variety of schools. </a:t>
            </a:r>
          </a:p>
          <a:p>
            <a:r>
              <a:rPr lang="en-US" sz="2800" dirty="0"/>
              <a:t>I have experience teaching all years groups, from EYFS to Year 6 including mixed aged classes.</a:t>
            </a:r>
          </a:p>
          <a:p>
            <a:r>
              <a:rPr lang="en-US" sz="2800" dirty="0"/>
              <a:t>Outside of school, I have three sons.</a:t>
            </a:r>
          </a:p>
        </p:txBody>
      </p:sp>
    </p:spTree>
    <p:extLst>
      <p:ext uri="{BB962C8B-B14F-4D97-AF65-F5344CB8AC3E}">
        <p14:creationId xmlns:p14="http://schemas.microsoft.com/office/powerpoint/2010/main" val="3147225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1F0C-17F6-3246-A6D2-236C2D7ABC61}"/>
              </a:ext>
            </a:extLst>
          </p:cNvPr>
          <p:cNvSpPr>
            <a:spLocks noGrp="1"/>
          </p:cNvSpPr>
          <p:nvPr>
            <p:ph type="title"/>
          </p:nvPr>
        </p:nvSpPr>
        <p:spPr/>
        <p:txBody>
          <a:bodyPr/>
          <a:lstStyle/>
          <a:p>
            <a:r>
              <a:rPr lang="en-US" dirty="0"/>
              <a:t>Weekly Timetable </a:t>
            </a:r>
          </a:p>
        </p:txBody>
      </p:sp>
      <p:sp>
        <p:nvSpPr>
          <p:cNvPr id="6" name="Rectangle 1">
            <a:extLst>
              <a:ext uri="{FF2B5EF4-FFF2-40B4-BE49-F238E27FC236}">
                <a16:creationId xmlns:a16="http://schemas.microsoft.com/office/drawing/2014/main" id="{C1D4550A-EE1C-DC4B-A25F-9B971B868E94}"/>
              </a:ext>
            </a:extLst>
          </p:cNvPr>
          <p:cNvSpPr>
            <a:spLocks noGrp="1" noChangeArrowheads="1"/>
          </p:cNvSpPr>
          <p:nvPr>
            <p:ph idx="1"/>
          </p:nvPr>
        </p:nvSpPr>
        <p:spPr bwMode="auto">
          <a:xfrm>
            <a:off x="609600" y="3139042"/>
            <a:ext cx="216726"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a:extLst>
              <a:ext uri="{FF2B5EF4-FFF2-40B4-BE49-F238E27FC236}">
                <a16:creationId xmlns:a16="http://schemas.microsoft.com/office/drawing/2014/main" id="{5C53D5CD-1395-4691-9F49-96145097A3CE}"/>
              </a:ext>
            </a:extLst>
          </p:cNvPr>
          <p:cNvPicPr>
            <a:picLocks noChangeAspect="1"/>
          </p:cNvPicPr>
          <p:nvPr/>
        </p:nvPicPr>
        <p:blipFill>
          <a:blip r:embed="rId2"/>
          <a:stretch>
            <a:fillRect/>
          </a:stretch>
        </p:blipFill>
        <p:spPr>
          <a:xfrm>
            <a:off x="1461456" y="1219858"/>
            <a:ext cx="9040487" cy="4915586"/>
          </a:xfrm>
          <a:prstGeom prst="rect">
            <a:avLst/>
          </a:prstGeom>
        </p:spPr>
      </p:pic>
    </p:spTree>
    <p:extLst>
      <p:ext uri="{BB962C8B-B14F-4D97-AF65-F5344CB8AC3E}">
        <p14:creationId xmlns:p14="http://schemas.microsoft.com/office/powerpoint/2010/main" val="2291762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AE664-E295-6542-BFB2-3E03C087AB3B}"/>
              </a:ext>
            </a:extLst>
          </p:cNvPr>
          <p:cNvSpPr>
            <a:spLocks noGrp="1"/>
          </p:cNvSpPr>
          <p:nvPr>
            <p:ph type="title"/>
          </p:nvPr>
        </p:nvSpPr>
        <p:spPr/>
        <p:txBody>
          <a:bodyPr/>
          <a:lstStyle/>
          <a:p>
            <a:r>
              <a:rPr lang="en-US" dirty="0" err="1"/>
              <a:t>Maths</a:t>
            </a:r>
            <a:endParaRPr lang="en-US" dirty="0"/>
          </a:p>
        </p:txBody>
      </p:sp>
      <p:sp>
        <p:nvSpPr>
          <p:cNvPr id="3" name="Content Placeholder 2">
            <a:extLst>
              <a:ext uri="{FF2B5EF4-FFF2-40B4-BE49-F238E27FC236}">
                <a16:creationId xmlns:a16="http://schemas.microsoft.com/office/drawing/2014/main" id="{CE205D64-9F29-CA45-859F-0B00950EEF4F}"/>
              </a:ext>
            </a:extLst>
          </p:cNvPr>
          <p:cNvSpPr>
            <a:spLocks noGrp="1"/>
          </p:cNvSpPr>
          <p:nvPr>
            <p:ph idx="1"/>
          </p:nvPr>
        </p:nvSpPr>
        <p:spPr>
          <a:xfrm>
            <a:off x="609600" y="1600201"/>
            <a:ext cx="10972800" cy="3918625"/>
          </a:xfrm>
        </p:spPr>
        <p:txBody>
          <a:bodyPr>
            <a:normAutofit fontScale="70000" lnSpcReduction="20000"/>
          </a:bodyPr>
          <a:lstStyle/>
          <a:p>
            <a:r>
              <a:rPr lang="en-US" dirty="0"/>
              <a:t>3 part lessons – fluency, problem solving and reasoning</a:t>
            </a:r>
          </a:p>
          <a:p>
            <a:r>
              <a:rPr lang="en-US" dirty="0"/>
              <a:t>Basics are vital – number bonds for speedy arithmetic</a:t>
            </a:r>
          </a:p>
          <a:p>
            <a:r>
              <a:rPr lang="en-US" dirty="0"/>
              <a:t>Times tables need to be secure</a:t>
            </a:r>
          </a:p>
          <a:p>
            <a:r>
              <a:rPr lang="en-US" dirty="0"/>
              <a:t>Flashback </a:t>
            </a:r>
            <a:r>
              <a:rPr lang="en-US" dirty="0" err="1"/>
              <a:t>maths</a:t>
            </a:r>
            <a:r>
              <a:rPr lang="en-US" dirty="0"/>
              <a:t>, </a:t>
            </a:r>
            <a:r>
              <a:rPr lang="en-US" dirty="0" err="1"/>
              <a:t>Maths</a:t>
            </a:r>
            <a:r>
              <a:rPr lang="en-US" dirty="0"/>
              <a:t> Skills consolidation</a:t>
            </a:r>
          </a:p>
          <a:p>
            <a:r>
              <a:rPr lang="en-US" dirty="0"/>
              <a:t>Main lesson in White Rose </a:t>
            </a:r>
            <a:r>
              <a:rPr lang="en-US" dirty="0" err="1"/>
              <a:t>maths</a:t>
            </a:r>
            <a:r>
              <a:rPr lang="en-US" dirty="0"/>
              <a:t> book with additional ‘Prove it’ tasks in books</a:t>
            </a:r>
          </a:p>
          <a:p>
            <a:r>
              <a:rPr lang="en-US" dirty="0"/>
              <a:t>TT rock stars</a:t>
            </a:r>
          </a:p>
          <a:p>
            <a:endParaRPr lang="en-US" dirty="0"/>
          </a:p>
        </p:txBody>
      </p:sp>
    </p:spTree>
    <p:extLst>
      <p:ext uri="{BB962C8B-B14F-4D97-AF65-F5344CB8AC3E}">
        <p14:creationId xmlns:p14="http://schemas.microsoft.com/office/powerpoint/2010/main" val="3662180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034BE-95C0-1645-814D-6CEE676A0AB3}"/>
              </a:ext>
            </a:extLst>
          </p:cNvPr>
          <p:cNvSpPr>
            <a:spLocks noGrp="1"/>
          </p:cNvSpPr>
          <p:nvPr>
            <p:ph type="title"/>
          </p:nvPr>
        </p:nvSpPr>
        <p:spPr/>
        <p:txBody>
          <a:bodyPr/>
          <a:lstStyle/>
          <a:p>
            <a:r>
              <a:rPr lang="en-US" dirty="0"/>
              <a:t>English</a:t>
            </a:r>
          </a:p>
        </p:txBody>
      </p:sp>
      <p:sp>
        <p:nvSpPr>
          <p:cNvPr id="3" name="Content Placeholder 2">
            <a:extLst>
              <a:ext uri="{FF2B5EF4-FFF2-40B4-BE49-F238E27FC236}">
                <a16:creationId xmlns:a16="http://schemas.microsoft.com/office/drawing/2014/main" id="{D65B7C53-4929-D944-B2BA-9156716DD462}"/>
              </a:ext>
            </a:extLst>
          </p:cNvPr>
          <p:cNvSpPr>
            <a:spLocks noGrp="1"/>
          </p:cNvSpPr>
          <p:nvPr>
            <p:ph idx="1"/>
          </p:nvPr>
        </p:nvSpPr>
        <p:spPr>
          <a:xfrm>
            <a:off x="609600" y="1600201"/>
            <a:ext cx="10972800" cy="4146175"/>
          </a:xfrm>
        </p:spPr>
        <p:txBody>
          <a:bodyPr>
            <a:normAutofit/>
          </a:bodyPr>
          <a:lstStyle/>
          <a:p>
            <a:r>
              <a:rPr lang="en-US" sz="2400" dirty="0"/>
              <a:t>We use ‘The Write Stuff’ which equips children with all the skills they need to write across all genres.</a:t>
            </a:r>
          </a:p>
          <a:p>
            <a:r>
              <a:rPr lang="en-US" sz="2400" dirty="0"/>
              <a:t>3 part lesson – word and phrase collecting; modelling by teacher; child writing.</a:t>
            </a:r>
          </a:p>
          <a:p>
            <a:r>
              <a:rPr lang="en-US" sz="2400" dirty="0"/>
              <a:t>Sentences are shared and ‘stacked’ in the class. This supports children with the knowledge and experience they need to construct paragraphs and full texts.  </a:t>
            </a:r>
          </a:p>
          <a:p>
            <a:r>
              <a:rPr lang="en-US" sz="2400" dirty="0"/>
              <a:t>We also teach discreet grammar lessons to ensure full coverage of the curriculum.</a:t>
            </a:r>
          </a:p>
          <a:p>
            <a:endParaRPr lang="en-US" dirty="0"/>
          </a:p>
          <a:p>
            <a:endParaRPr lang="en-US" dirty="0"/>
          </a:p>
        </p:txBody>
      </p:sp>
    </p:spTree>
    <p:extLst>
      <p:ext uri="{BB962C8B-B14F-4D97-AF65-F5344CB8AC3E}">
        <p14:creationId xmlns:p14="http://schemas.microsoft.com/office/powerpoint/2010/main" val="46546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44EBB-F2C0-F644-AE8B-C6D1DA1FDE08}"/>
              </a:ext>
            </a:extLst>
          </p:cNvPr>
          <p:cNvSpPr>
            <a:spLocks noGrp="1"/>
          </p:cNvSpPr>
          <p:nvPr>
            <p:ph type="title"/>
          </p:nvPr>
        </p:nvSpPr>
        <p:spPr/>
        <p:txBody>
          <a:bodyPr/>
          <a:lstStyle/>
          <a:p>
            <a:r>
              <a:rPr lang="en-US" dirty="0"/>
              <a:t>Reading </a:t>
            </a:r>
          </a:p>
        </p:txBody>
      </p:sp>
      <p:sp>
        <p:nvSpPr>
          <p:cNvPr id="3" name="Content Placeholder 2">
            <a:extLst>
              <a:ext uri="{FF2B5EF4-FFF2-40B4-BE49-F238E27FC236}">
                <a16:creationId xmlns:a16="http://schemas.microsoft.com/office/drawing/2014/main" id="{032DAB7E-67B0-8546-B4E1-2C1FAE97542D}"/>
              </a:ext>
            </a:extLst>
          </p:cNvPr>
          <p:cNvSpPr>
            <a:spLocks noGrp="1"/>
          </p:cNvSpPr>
          <p:nvPr>
            <p:ph idx="1"/>
          </p:nvPr>
        </p:nvSpPr>
        <p:spPr>
          <a:xfrm>
            <a:off x="609600" y="1600201"/>
            <a:ext cx="10972800" cy="3616291"/>
          </a:xfrm>
        </p:spPr>
        <p:txBody>
          <a:bodyPr>
            <a:normAutofit fontScale="55000" lnSpcReduction="20000"/>
          </a:bodyPr>
          <a:lstStyle/>
          <a:p>
            <a:r>
              <a:rPr lang="en-US" dirty="0"/>
              <a:t>Please read with your child each night and record this in your child’s reading record. We also use this book so that you can see when they read in school as well.</a:t>
            </a:r>
          </a:p>
          <a:p>
            <a:r>
              <a:rPr lang="en-US" dirty="0"/>
              <a:t>Books from school are chosen and set according to ‘Star Reader’ ZPD reading levels.</a:t>
            </a:r>
          </a:p>
          <a:p>
            <a:r>
              <a:rPr lang="en-US" dirty="0"/>
              <a:t>Children need to complete  a book every fortnight and complete an Accelerated Reader quiz at school when they have done so.  </a:t>
            </a:r>
          </a:p>
          <a:p>
            <a:r>
              <a:rPr lang="en-US" dirty="0"/>
              <a:t>Please read books to your child that they could not read themselves. Research shows this is vital to later comprehension.</a:t>
            </a:r>
          </a:p>
          <a:p>
            <a:r>
              <a:rPr lang="en-US" dirty="0"/>
              <a:t>We follow Literacy Shed Plus (VIPERS) for our reading comprehension tool.  </a:t>
            </a:r>
          </a:p>
        </p:txBody>
      </p:sp>
    </p:spTree>
    <p:extLst>
      <p:ext uri="{BB962C8B-B14F-4D97-AF65-F5344CB8AC3E}">
        <p14:creationId xmlns:p14="http://schemas.microsoft.com/office/powerpoint/2010/main" val="175950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763C-EE2C-D748-B958-D37576BCC536}"/>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6F62A202-79E2-424F-AB65-0EFB0BC09FEB}"/>
              </a:ext>
            </a:extLst>
          </p:cNvPr>
          <p:cNvSpPr>
            <a:spLocks noGrp="1"/>
          </p:cNvSpPr>
          <p:nvPr>
            <p:ph idx="1"/>
          </p:nvPr>
        </p:nvSpPr>
        <p:spPr>
          <a:xfrm>
            <a:off x="609600" y="1600201"/>
            <a:ext cx="10972800" cy="4983160"/>
          </a:xfrm>
        </p:spPr>
        <p:txBody>
          <a:bodyPr>
            <a:normAutofit fontScale="47500" lnSpcReduction="20000"/>
          </a:bodyPr>
          <a:lstStyle/>
          <a:p>
            <a:r>
              <a:rPr lang="en-US" dirty="0"/>
              <a:t>Reading  - this is the most important! Please keep it up.</a:t>
            </a:r>
          </a:p>
          <a:p>
            <a:r>
              <a:rPr lang="en-US" dirty="0"/>
              <a:t>Homework will be sent home weekly in a book. This will go out on a Tuesday to be returned every Monday.</a:t>
            </a:r>
          </a:p>
          <a:p>
            <a:pPr fontAlgn="base"/>
            <a:r>
              <a:rPr lang="en-GB" b="1" dirty="0"/>
              <a:t>Spellings</a:t>
            </a:r>
            <a:r>
              <a:rPr lang="en-GB" dirty="0"/>
              <a:t>: Each week, your child will receive 10 spellings to practise. These spellings will come home on a Friday, be practised through the week and will be tested on the following Friday.  Spelling books will need to be returned to school on Friday.</a:t>
            </a:r>
          </a:p>
          <a:p>
            <a:pPr fontAlgn="base"/>
            <a:r>
              <a:rPr lang="en-GB" b="1" dirty="0"/>
              <a:t>Tables:</a:t>
            </a:r>
            <a:r>
              <a:rPr lang="en-GB" dirty="0"/>
              <a:t> By the end of Year 4, children are expected to know all of their multiplication and division facts up to 12 x 12 and 144 ÷ 12. To support with this, each week, your child will have a multiplication table or division table to practise. This will come home on a Friday, should be practised through the week and must be returned on the following Friday</a:t>
            </a:r>
            <a:endParaRPr lang="en-US" dirty="0"/>
          </a:p>
          <a:p>
            <a:r>
              <a:rPr lang="en-GB" dirty="0"/>
              <a:t>Each year group has a number of key skills to be mastered. We have split these up into termly lists and children will need to practise these weekly as their maths homework. These lists are referred to as </a:t>
            </a:r>
            <a:r>
              <a:rPr lang="en-GB" b="1" dirty="0"/>
              <a:t>KIRFS</a:t>
            </a:r>
            <a:r>
              <a:rPr lang="en-GB" dirty="0"/>
              <a:t>  ( Key Instant Recall Facts)</a:t>
            </a:r>
            <a:endParaRPr lang="en-US" dirty="0"/>
          </a:p>
          <a:p>
            <a:r>
              <a:rPr lang="en-US" dirty="0"/>
              <a:t>Knowledge </a:t>
            </a:r>
            <a:r>
              <a:rPr lang="en-US" dirty="0" err="1"/>
              <a:t>organiser</a:t>
            </a:r>
            <a:r>
              <a:rPr lang="en-US" dirty="0"/>
              <a:t> – this is a useful document to share with your child and discuss what they have learnt.</a:t>
            </a:r>
          </a:p>
        </p:txBody>
      </p:sp>
    </p:spTree>
    <p:extLst>
      <p:ext uri="{BB962C8B-B14F-4D97-AF65-F5344CB8AC3E}">
        <p14:creationId xmlns:p14="http://schemas.microsoft.com/office/powerpoint/2010/main" val="4168542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062E5-EAE8-4BB6-AC81-D0229181D51D}"/>
              </a:ext>
            </a:extLst>
          </p:cNvPr>
          <p:cNvSpPr>
            <a:spLocks noGrp="1"/>
          </p:cNvSpPr>
          <p:nvPr>
            <p:ph type="title"/>
          </p:nvPr>
        </p:nvSpPr>
        <p:spPr/>
        <p:txBody>
          <a:bodyPr/>
          <a:lstStyle/>
          <a:p>
            <a:r>
              <a:rPr lang="en-US" dirty="0"/>
              <a:t>Celebrating Success</a:t>
            </a:r>
            <a:endParaRPr lang="en-GB" dirty="0"/>
          </a:p>
        </p:txBody>
      </p:sp>
      <p:sp>
        <p:nvSpPr>
          <p:cNvPr id="3" name="Content Placeholder 2">
            <a:extLst>
              <a:ext uri="{FF2B5EF4-FFF2-40B4-BE49-F238E27FC236}">
                <a16:creationId xmlns:a16="http://schemas.microsoft.com/office/drawing/2014/main" id="{18F7604B-7A3C-44C3-94BF-883097BA1491}"/>
              </a:ext>
            </a:extLst>
          </p:cNvPr>
          <p:cNvSpPr>
            <a:spLocks noGrp="1"/>
          </p:cNvSpPr>
          <p:nvPr>
            <p:ph idx="1"/>
          </p:nvPr>
        </p:nvSpPr>
        <p:spPr>
          <a:xfrm>
            <a:off x="609600" y="1600201"/>
            <a:ext cx="10972800" cy="4425042"/>
          </a:xfrm>
        </p:spPr>
        <p:txBody>
          <a:bodyPr>
            <a:normAutofit fontScale="47500" lnSpcReduction="20000"/>
          </a:bodyPr>
          <a:lstStyle/>
          <a:p>
            <a:r>
              <a:rPr lang="en-GB" dirty="0"/>
              <a:t>Every week we have a </a:t>
            </a:r>
            <a:r>
              <a:rPr lang="en-GB" b="1" dirty="0">
                <a:solidFill>
                  <a:srgbClr val="FF0000"/>
                </a:solidFill>
              </a:rPr>
              <a:t>Celebration Worship </a:t>
            </a:r>
            <a:r>
              <a:rPr lang="en-GB" dirty="0"/>
              <a:t>where selected children are awarded the </a:t>
            </a:r>
            <a:r>
              <a:rPr lang="en-GB" b="1" dirty="0">
                <a:solidFill>
                  <a:srgbClr val="FF0000"/>
                </a:solidFill>
              </a:rPr>
              <a:t>Star of the Week </a:t>
            </a:r>
            <a:r>
              <a:rPr lang="en-GB" dirty="0"/>
              <a:t>certificate. This might be for academic achievement, good progress, perseverance, a WOW moment or going above and beyond to help another child.</a:t>
            </a:r>
          </a:p>
          <a:p>
            <a:endParaRPr lang="en-GB" dirty="0"/>
          </a:p>
          <a:p>
            <a:r>
              <a:rPr lang="en-GB" dirty="0"/>
              <a:t>When we spot one of our Christian values being enacted children are awarded with a special certificate to recognise when they have been kind, courageous, respectful, curious etc</a:t>
            </a:r>
          </a:p>
          <a:p>
            <a:endParaRPr lang="en-GB" dirty="0"/>
          </a:p>
          <a:p>
            <a:r>
              <a:rPr lang="en-GB" dirty="0"/>
              <a:t>Every so often we give out our most special award – </a:t>
            </a:r>
            <a:r>
              <a:rPr lang="en-GB" b="1" dirty="0">
                <a:solidFill>
                  <a:srgbClr val="FF0000"/>
                </a:solidFill>
              </a:rPr>
              <a:t>The Socks Off Award. </a:t>
            </a:r>
            <a:r>
              <a:rPr lang="en-GB" dirty="0"/>
              <a:t>This award is given to a child when we have seen them consistently working their socks off . In school this would look like: always trying their best in all lessons; persevering when things got hard; and being a role model for the school consistently. We also require children to demonstrate that they are working hard at home, completing all homework, reading daily, practising their KIRFS in maths etc. The children receive a pair of special socks, a certificate and the biggest round of applause of them all!</a:t>
            </a:r>
            <a:endParaRPr lang="en-GB" b="1" dirty="0">
              <a:solidFill>
                <a:srgbClr val="FF0000"/>
              </a:solidFill>
            </a:endParaRPr>
          </a:p>
          <a:p>
            <a:endParaRPr lang="en-GB" dirty="0"/>
          </a:p>
        </p:txBody>
      </p:sp>
    </p:spTree>
    <p:extLst>
      <p:ext uri="{BB962C8B-B14F-4D97-AF65-F5344CB8AC3E}">
        <p14:creationId xmlns:p14="http://schemas.microsoft.com/office/powerpoint/2010/main" val="3813327775"/>
      </p:ext>
    </p:extLst>
  </p:cSld>
  <p:clrMapOvr>
    <a:masterClrMapping/>
  </p:clrMapOvr>
</p:sld>
</file>

<file path=ppt/theme/theme1.xml><?xml version="1.0" encoding="utf-8"?>
<a:theme xmlns:a="http://schemas.openxmlformats.org/drawingml/2006/main" name="NorthCerneyPowerPoint">
  <a:themeElements>
    <a:clrScheme name="Travelling Senco">
      <a:dk1>
        <a:srgbClr val="29235C"/>
      </a:dk1>
      <a:lt1>
        <a:sysClr val="window" lastClr="FFFFFF"/>
      </a:lt1>
      <a:dk2>
        <a:srgbClr val="1F497D"/>
      </a:dk2>
      <a:lt2>
        <a:srgbClr val="EEECE1"/>
      </a:lt2>
      <a:accent1>
        <a:srgbClr val="4F81BD"/>
      </a:accent1>
      <a:accent2>
        <a:srgbClr val="FED924"/>
      </a:accent2>
      <a:accent3>
        <a:srgbClr val="95C11F"/>
      </a:accent3>
      <a:accent4>
        <a:srgbClr val="E94E1B"/>
      </a:accent4>
      <a:accent5>
        <a:srgbClr val="E6007E"/>
      </a:accent5>
      <a:accent6>
        <a:srgbClr val="F79646"/>
      </a:accent6>
      <a:hlink>
        <a:srgbClr val="0000FF"/>
      </a:hlink>
      <a:folHlink>
        <a:srgbClr val="800080"/>
      </a:folHlink>
    </a:clrScheme>
    <a:fontScheme name="Sky">
      <a:majorFont>
        <a:latin typeface="Arial Rounded MT Bold"/>
        <a:ea typeface=""/>
        <a:cs typeface=""/>
        <a:font script="Jpan" typeface="ＭＳ Ｐゴシック"/>
        <a:font script="Hans" typeface="宋体"/>
        <a:font script="Hant" typeface="新細明體"/>
      </a:majorFont>
      <a:minorFont>
        <a:latin typeface="Arial Rounded MT Bold"/>
        <a:ea typeface=""/>
        <a:cs typeface=""/>
        <a:font script="Jpan" typeface="ＭＳ Ｐ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NorthCerneyPowerPoint</Template>
  <TotalTime>239</TotalTime>
  <Words>1214</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Rounded MT Bold</vt:lpstr>
      <vt:lpstr>Calibri</vt:lpstr>
      <vt:lpstr>Times New Roman</vt:lpstr>
      <vt:lpstr>NorthCerneyPowerPoint</vt:lpstr>
      <vt:lpstr>Meet the teacher Kingfisher Class</vt:lpstr>
      <vt:lpstr>The adults in Owl Class</vt:lpstr>
      <vt:lpstr>A little bit of background to me…</vt:lpstr>
      <vt:lpstr>Weekly Timetable </vt:lpstr>
      <vt:lpstr>Maths</vt:lpstr>
      <vt:lpstr>English</vt:lpstr>
      <vt:lpstr>Reading </vt:lpstr>
      <vt:lpstr>Homework</vt:lpstr>
      <vt:lpstr>Celebrating Success</vt:lpstr>
      <vt:lpstr>Partnership</vt:lpstr>
      <vt:lpstr>Behaviour</vt:lpstr>
      <vt:lpstr>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Microsoft Office User</dc:creator>
  <cp:lastModifiedBy>Kate Lewis</cp:lastModifiedBy>
  <cp:revision>29</cp:revision>
  <dcterms:created xsi:type="dcterms:W3CDTF">2019-09-06T18:37:12Z</dcterms:created>
  <dcterms:modified xsi:type="dcterms:W3CDTF">2024-09-09T21:47:23Z</dcterms:modified>
</cp:coreProperties>
</file>