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4500" cy="9931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ALT8UvA1AMdJSDCV9qF3LwevI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F682CF-1E55-476E-86ED-6D64748F6F8F}">
  <a:tblStyle styleId="{BAF682CF-1E55-476E-86ED-6D64748F6F8F}" styleName="Table_0">
    <a:wholeTbl>
      <a:tcTxStyle b="off" i="off">
        <a:font>
          <a:latin typeface="+mn-lt"/>
          <a:ea typeface="+mn-lt"/>
          <a:cs typeface="+mn-lt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9EBF5"/>
          </a:solidFill>
        </a:fill>
      </a:tcStyle>
    </a:wholeTbl>
    <a:band1H>
      <a:tcTxStyle/>
      <a:tcStyle>
        <a:tcBdr/>
        <a:fill>
          <a:solidFill>
            <a:srgbClr val="CFD5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5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+mn-lt"/>
          <a:ea typeface="+mn-lt"/>
          <a:cs typeface="+mn-lt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+mn-lt"/>
          <a:ea typeface="+mn-lt"/>
          <a:cs typeface="+mn-lt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+mn-lt"/>
          <a:ea typeface="+mn-lt"/>
          <a:cs typeface="+mn-lt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+mn-lt"/>
          <a:ea typeface="+mn-lt"/>
          <a:cs typeface="+mn-lt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9800" y="6445250"/>
            <a:ext cx="584200" cy="4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3044825" y="649128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© Focus Education UK Ltd. 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title"/>
          </p:nvPr>
        </p:nvSpPr>
        <p:spPr>
          <a:xfrm>
            <a:off x="328198" y="77524"/>
            <a:ext cx="886777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7FC1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and their Communities Knowledge Mat</a:t>
            </a:r>
            <a:endParaRPr/>
          </a:p>
        </p:txBody>
      </p:sp>
      <p:graphicFrame>
        <p:nvGraphicFramePr>
          <p:cNvPr id="33" name="Google Shape;33;p1"/>
          <p:cNvGraphicFramePr/>
          <p:nvPr>
            <p:extLst>
              <p:ext uri="{D42A27DB-BD31-4B8C-83A1-F6EECF244321}">
                <p14:modId xmlns:p14="http://schemas.microsoft.com/office/powerpoint/2010/main" val="4195450710"/>
              </p:ext>
            </p:extLst>
          </p:nvPr>
        </p:nvGraphicFramePr>
        <p:xfrm>
          <a:off x="32612" y="556202"/>
          <a:ext cx="9111375" cy="6330315"/>
        </p:xfrm>
        <a:graphic>
          <a:graphicData uri="http://schemas.openxmlformats.org/drawingml/2006/table">
            <a:tbl>
              <a:tblPr firstRow="1" bandRow="1">
                <a:noFill/>
                <a:tableStyleId>{BAF682CF-1E55-476E-86ED-6D64748F6F8F}</a:tableStyleId>
              </a:tblPr>
              <a:tblGrid>
                <a:gridCol w="122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4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 Specific Vocabulary</a:t>
                      </a:r>
                      <a:endParaRPr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C1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Knowledge about maps and fieldwork</a:t>
                      </a:r>
                      <a:endParaRPr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75">
                <a:tc rowSpan="3"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nit:</a:t>
                      </a:r>
                      <a:endParaRPr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8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can identify where we live within the UK and the world on a map.</a:t>
                      </a:r>
                      <a:endParaRPr dirty="0"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3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know the seas that surround the UK: </a:t>
                      </a:r>
                      <a:r>
                        <a:rPr lang="en-GB" sz="90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the South there is the English Channel; to the East there is the North Sea, to the west there is the Irish Sea and the Atlantic Ocean.</a:t>
                      </a:r>
                      <a:endParaRPr sz="9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50" marB="4575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6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C184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Capital city</a:t>
                      </a:r>
                      <a:endParaRPr sz="1200" u="none" strike="noStrike" cap="none"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9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London is the capital city of the United Kingdom. A capital city is where the government of a country is based. </a:t>
                      </a:r>
                      <a:endParaRPr dirty="0"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know that a map gives us an aerial view of our world I can make a simple map of our surrounding area and its immediate features</a:t>
                      </a:r>
                      <a:endParaRPr dirty="0"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Amazon Rainforest is in the continent of South America in a country called Brazil. </a:t>
                      </a:r>
                      <a:endParaRPr sz="900" b="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7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landmark</a:t>
                      </a:r>
                      <a:endParaRPr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object or feature of a landscape or town that is easily seen and recognized from a distance, especially one that enables someone to establish their location</a:t>
                      </a:r>
                      <a:endParaRPr sz="900" b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parts of Africa some buildings are made from mud.</a:t>
                      </a:r>
                      <a:endParaRPr dirty="0"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3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C184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200" b="1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coast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part of the land adjoining or near the sea.</a:t>
                      </a:r>
                      <a:endParaRPr sz="9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York is a large city in the USA, Beijing is a large city in China and Sydney is a large city in Australia.</a:t>
                      </a:r>
                      <a:endParaRPr dirty="0"/>
                    </a:p>
                  </a:txBody>
                  <a:tcPr marL="91450" marR="91450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9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C184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GB" sz="1200" b="1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rainforest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thick forest found in hot, wet areas of the world</a:t>
                      </a:r>
                      <a:endParaRPr dirty="0"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Noto Sans Symbols"/>
                        <a:buChar char="❑"/>
                      </a:pPr>
                      <a:r>
                        <a:rPr lang="en-GB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know that North </a:t>
                      </a:r>
                      <a:r>
                        <a:rPr lang="en-GB" sz="900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Cerney</a:t>
                      </a:r>
                      <a:r>
                        <a:rPr lang="en-GB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is a village and I can talk about the physical and human features of the area  using the following terms :  River, stream, wood, field, valley, hills, All Saints’ Church, </a:t>
                      </a:r>
                      <a:r>
                        <a:rPr lang="en-GB" sz="900" dirty="0" err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Cerney</a:t>
                      </a:r>
                      <a:r>
                        <a:rPr lang="en-GB" sz="9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House, The Bathurst Arms, post office, town</a:t>
                      </a:r>
                      <a:endParaRPr sz="9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50" marB="4575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8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villages</a:t>
                      </a:r>
                      <a:endParaRPr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These are small places which are home to a few hundred people. Some villages have a shop but some do not.</a:t>
                      </a:r>
                      <a:endParaRPr dirty="0"/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9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7FC18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Continent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7FC18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any of the world's main continuous expanses of land (Europe, Asia, Africa, North and South America, Australia, Antarctica).</a:t>
                      </a:r>
                      <a:endParaRPr sz="9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50" marB="457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5" name="Google Shape;35;p1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808" y="929252"/>
            <a:ext cx="2990850" cy="172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8A1FB1-4961-41DD-B914-84A0541C47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87"/>
          <a:stretch/>
        </p:blipFill>
        <p:spPr>
          <a:xfrm>
            <a:off x="3542298" y="1037890"/>
            <a:ext cx="2990849" cy="52769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Century Gothic</vt:lpstr>
      <vt:lpstr>Noto Sans Symbols</vt:lpstr>
      <vt:lpstr>Office Theme</vt:lpstr>
      <vt:lpstr>People and their Communities Knowledge 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and their Communities Knowledge Mat</dc:title>
  <dc:creator>Clive Davies OBE, Director</dc:creator>
  <cp:lastModifiedBy>PUPIL</cp:lastModifiedBy>
  <cp:revision>1</cp:revision>
  <dcterms:created xsi:type="dcterms:W3CDTF">2018-11-22T20:08:20Z</dcterms:created>
  <dcterms:modified xsi:type="dcterms:W3CDTF">2024-12-14T13:21:57Z</dcterms:modified>
</cp:coreProperties>
</file>