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1771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B4625A-D9D0-41A2-A9E4-CF725375BA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E3AC84C-E182-4D07-8CE9-37703FEA772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B669F8-3EFB-466E-8A2C-AE3D73CD42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A5BA7-835F-4D5B-9DCC-BF9F255F4644}" type="datetimeFigureOut">
              <a:rPr lang="en-GB" smtClean="0"/>
              <a:t>11/08/2023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023178-58D2-47E2-A34F-0ACC95BD6E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2A1C6F-C721-4607-B4EC-681BC27B0A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EF9BC-498C-4B91-9453-C75A8514E0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33294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1D19FD-4B07-4D4F-8404-294FE63BDB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8E5F422-62AA-4314-88CA-28F2D53CA08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1422FC-16BE-43DA-8CE3-1F0F718D78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A5BA7-835F-4D5B-9DCC-BF9F255F4644}" type="datetimeFigureOut">
              <a:rPr lang="en-GB" smtClean="0"/>
              <a:t>11/08/2023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13315E-49DA-4972-BBCB-1DD4660166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FDBC54-FBC3-4554-95AC-93B5184505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EF9BC-498C-4B91-9453-C75A8514E0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89687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AD28B94-7310-41A6-9BFE-8D357830C22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2F80FF9-9484-45EE-8CD3-FB6A728FE2A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536D46-90B0-4176-B8CE-B12DCED882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A5BA7-835F-4D5B-9DCC-BF9F255F4644}" type="datetimeFigureOut">
              <a:rPr lang="en-GB" smtClean="0"/>
              <a:t>11/08/2023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8750DE-8AA3-4A3E-ACE1-153FC825CB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6C522F-2E40-4469-99C3-293496E7BF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EF9BC-498C-4B91-9453-C75A8514E0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2760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066921-CB70-4538-96F4-53231E9489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5CE873-A569-4DA7-B525-522DE2C768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69D86F-621F-4956-A909-797E01A8AC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A5BA7-835F-4D5B-9DCC-BF9F255F4644}" type="datetimeFigureOut">
              <a:rPr lang="en-GB" smtClean="0"/>
              <a:t>11/08/2023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66B270-717D-4D14-BBA5-719F020605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E137A9-501E-48FA-B53F-2292C41EA5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EF9BC-498C-4B91-9453-C75A8514E0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30994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3E1A99-7320-4D5E-B7DB-FF2CFDEB1D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AF0335F-3532-49E4-A6E7-533F602261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C912B3-5399-44A4-8EA4-8C9F89AF9A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A5BA7-835F-4D5B-9DCC-BF9F255F4644}" type="datetimeFigureOut">
              <a:rPr lang="en-GB" smtClean="0"/>
              <a:t>11/08/2023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497C3F-F08B-4D66-A3EC-B55AB960D5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B949A7-6BA4-46BE-A14D-41767DF01F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EF9BC-498C-4B91-9453-C75A8514E0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99948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13590B-A1E5-477E-AC1C-1399BA62ED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A5162D-5F62-4B3D-BA65-3E1D238E302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2AB9011-2DC8-45D4-9041-8E008B56CEB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73470F2-8654-428B-8A49-6949B9E058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A5BA7-835F-4D5B-9DCC-BF9F255F4644}" type="datetimeFigureOut">
              <a:rPr lang="en-GB" smtClean="0"/>
              <a:t>11/08/2023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8D62744-D657-4AC1-838B-4D2D29B545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D92EC0E-78D0-4352-9B3F-2705C4D09D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EF9BC-498C-4B91-9453-C75A8514E0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94858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2E9C4D-0A5B-4F99-80E8-10394DB0D4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2B5318B-345D-4D1D-81F5-13D2066740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02B104A-A19F-4D02-820A-848F26F9DB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8BD27A6-15C8-47FC-AF72-610B7561799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428B064-C315-4628-BF9E-11AC1874938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F581085-3CE1-493D-A8F5-6616751F38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A5BA7-835F-4D5B-9DCC-BF9F255F4644}" type="datetimeFigureOut">
              <a:rPr lang="en-GB" smtClean="0"/>
              <a:t>11/08/2023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44A77C4-F9C3-4D94-859B-93280FD157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6091F97-4792-4CCC-BA45-DE544196FF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EF9BC-498C-4B91-9453-C75A8514E0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73394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7F21A3-C408-4A70-A3B6-37AF067633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129BFF6-12F1-4A40-BCDA-52675DC493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A5BA7-835F-4D5B-9DCC-BF9F255F4644}" type="datetimeFigureOut">
              <a:rPr lang="en-GB" smtClean="0"/>
              <a:t>11/08/2023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F2B8349-F72A-4BDD-8756-473787C28B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B180270-9C9A-4099-B671-DEE232DA74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EF9BC-498C-4B91-9453-C75A8514E0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238147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A55046B-4D31-4C31-9168-D8084C769D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A5BA7-835F-4D5B-9DCC-BF9F255F4644}" type="datetimeFigureOut">
              <a:rPr lang="en-GB" smtClean="0"/>
              <a:t>11/08/2023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B2E2155-0E87-4B3C-8755-3F58F75F64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1971E0D-F064-478F-A574-CDBCBEFC3F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EF9BC-498C-4B91-9453-C75A8514E0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84653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D7CECD-6C30-4304-B6DF-C2CEB11B8A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F3AE9B-1096-406C-BDA5-28226DDC12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BAED88E-998E-4376-9456-A8B22648B9C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3A64F2F-ED54-45DC-92F2-39D730D07C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A5BA7-835F-4D5B-9DCC-BF9F255F4644}" type="datetimeFigureOut">
              <a:rPr lang="en-GB" smtClean="0"/>
              <a:t>11/08/2023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10DD3B0-77EC-44EB-A1A9-084EB9702D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69A0A81-3593-4F0A-A6CD-3826D8B1FA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EF9BC-498C-4B91-9453-C75A8514E0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63061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FE9CEA-18F4-4F6D-83A5-10C3697F4D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BCC04C1-FD0C-4E2B-A2EB-81184171437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A61E6D5-FA82-4791-9197-9BA81D4AE6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B202F5F-785A-44D8-8DA5-9DAF942E8B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A5BA7-835F-4D5B-9DCC-BF9F255F4644}" type="datetimeFigureOut">
              <a:rPr lang="en-GB" smtClean="0"/>
              <a:t>11/08/2023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BFEBDB4-DBD8-4EBF-9EE1-238400D178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48ACA93-0F47-4EE6-BB45-4C2C5EE301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EF9BC-498C-4B91-9453-C75A8514E0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0387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CACF3D0-A9B6-467C-AE35-7948021E1B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582E28-F750-44CF-8AE0-5BE56DC634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8C7493-9C1C-4F2F-A2EC-51E7728A672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EA5BA7-835F-4D5B-9DCC-BF9F255F4644}" type="datetimeFigureOut">
              <a:rPr lang="en-GB" smtClean="0"/>
              <a:t>11/08/2023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A4C8B7-0CC1-4CCF-B520-F78E40E9567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C24773-5602-4102-B525-E30D5174406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1EF9BC-498C-4B91-9453-C75A8514E0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24230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 txBox="1">
            <a:spLocks noGrp="1" noChangeArrowheads="1"/>
          </p:cNvSpPr>
          <p:nvPr>
            <p:ph type="title"/>
          </p:nvPr>
        </p:nvSpPr>
        <p:spPr>
          <a:xfrm>
            <a:off x="1666876" y="57151"/>
            <a:ext cx="8867775" cy="492125"/>
          </a:xfrm>
        </p:spPr>
        <p:txBody>
          <a:bodyPr anchorCtr="1"/>
          <a:lstStyle/>
          <a:p>
            <a:pPr algn="ctr" eaLnBrk="1" hangingPunct="1"/>
            <a:r>
              <a:rPr lang="en-GB" altLang="en-US" sz="2800" b="1" dirty="0">
                <a:solidFill>
                  <a:srgbClr val="7FC184"/>
                </a:solidFill>
                <a:latin typeface="Century Gothic" panose="020B0502020202020204" pitchFamily="34" charset="0"/>
              </a:rPr>
              <a:t> Forces Knowledge Mat</a:t>
            </a:r>
          </a:p>
        </p:txBody>
      </p:sp>
      <p:graphicFrame>
        <p:nvGraphicFramePr>
          <p:cNvPr id="3" name="Content Placeholder 3">
            <a:extLst/>
          </p:cNvPr>
          <p:cNvGraphicFramePr>
            <a:graphicFrameLocks noGrp="1"/>
          </p:cNvGraphicFramePr>
          <p:nvPr>
            <p:ph idx="1"/>
            <p:extLst/>
          </p:nvPr>
        </p:nvGraphicFramePr>
        <p:xfrm>
          <a:off x="1666875" y="628651"/>
          <a:ext cx="8885238" cy="574039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119981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719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6813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4533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92024">
                <a:tc gridSpan="2">
                  <a:txBody>
                    <a:bodyPr/>
                    <a:lstStyle/>
                    <a:p>
                      <a:pPr lvl="0" algn="ctr"/>
                      <a:r>
                        <a:rPr lang="en-GB" sz="1800" dirty="0">
                          <a:solidFill>
                            <a:schemeClr val="bg1"/>
                          </a:solidFill>
                          <a:latin typeface="Century Gothic" pitchFamily="34"/>
                        </a:rPr>
                        <a:t>Subject Specific Vocabulary</a:t>
                      </a:r>
                    </a:p>
                  </a:txBody>
                  <a:tcPr marL="91434" marR="91434" marT="45741" marB="45741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C18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1" dirty="0">
                          <a:solidFill>
                            <a:schemeClr val="bg1"/>
                          </a:solidFill>
                          <a:latin typeface="Century Gothic" pitchFamily="34"/>
                        </a:rPr>
                        <a:t>Interesting Book</a:t>
                      </a:r>
                    </a:p>
                  </a:txBody>
                  <a:tcPr marL="91434" marR="91434" marT="45741" marB="45741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C184"/>
                    </a:solidFill>
                  </a:tcPr>
                </a:tc>
                <a:tc rowSpan="2">
                  <a:txBody>
                    <a:bodyPr/>
                    <a:lstStyle/>
                    <a:p>
                      <a:pPr lvl="0" algn="ctr"/>
                      <a:r>
                        <a:rPr lang="en-GB" sz="1600" dirty="0">
                          <a:solidFill>
                            <a:srgbClr val="7FC184"/>
                          </a:solidFill>
                          <a:latin typeface="Century Gothic" pitchFamily="34"/>
                        </a:rPr>
                        <a:t>Sticky Knowledge about Forces</a:t>
                      </a:r>
                    </a:p>
                  </a:txBody>
                  <a:tcPr marL="91434" marR="91434" marT="45741" marB="457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7210">
                <a:tc rowSpan="2">
                  <a:txBody>
                    <a:bodyPr/>
                    <a:lstStyle/>
                    <a:p>
                      <a:r>
                        <a:rPr lang="en-GB" sz="1400" b="1" dirty="0">
                          <a:solidFill>
                            <a:srgbClr val="7FC184"/>
                          </a:solidFill>
                          <a:latin typeface="Century Gothic" panose="020B0502020202020204" pitchFamily="34" charset="0"/>
                        </a:rPr>
                        <a:t>friction</a:t>
                      </a:r>
                    </a:p>
                  </a:txBody>
                  <a:tcPr marL="91434" marR="91434" marT="45741" marB="45741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lvl="0"/>
                      <a:r>
                        <a:rPr lang="en-GB" sz="9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Friction is a force between two surfaces that are sliding, or trying to slide, across each other.</a:t>
                      </a:r>
                      <a:endParaRPr lang="en-GB" sz="9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91434" marR="91434" marT="45741" marB="45741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9">
                  <a:txBody>
                    <a:bodyPr/>
                    <a:lstStyle/>
                    <a:p>
                      <a:pPr lvl="0" algn="ctr"/>
                      <a:endParaRPr lang="en-GB" sz="1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91434" marR="91434" marT="45741" marB="45741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lvl="0" algn="ctr"/>
                      <a:endParaRPr lang="en-GB" sz="1400" b="1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Century Gothic" pitchFamily="34"/>
                      </a:endParaRPr>
                    </a:p>
                  </a:txBody>
                  <a:tcPr marT="45730" marB="4573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5775">
                <a:tc vMerge="1">
                  <a:txBody>
                    <a:bodyPr/>
                    <a:lstStyle/>
                    <a:p>
                      <a:pPr lvl="0"/>
                      <a:endParaRPr lang="en-GB" sz="1400" b="1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Century Gothic" pitchFamily="34"/>
                      </a:endParaRPr>
                    </a:p>
                  </a:txBody>
                  <a:tcPr marT="45737" marB="45737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lvl="0"/>
                      <a:endParaRPr lang="en-GB" sz="800" b="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37" marB="45737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marL="171450" indent="-171450">
                        <a:buFont typeface="Wingdings" panose="05000000000000000000" pitchFamily="2" charset="2"/>
                        <a:buChar char="q"/>
                      </a:pPr>
                      <a:r>
                        <a:rPr lang="en-GB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Frictional force is any force that is caused due to friction. An example of this might be when you put on the brakes on your bike. </a:t>
                      </a:r>
                      <a:endParaRPr lang="en-GB" sz="10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91434" marR="91434" marT="45741" marB="457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5817">
                <a:tc>
                  <a:txBody>
                    <a:bodyPr/>
                    <a:lstStyle/>
                    <a:p>
                      <a:r>
                        <a:rPr lang="en-GB" sz="1400" b="1" dirty="0">
                          <a:solidFill>
                            <a:srgbClr val="7FC184"/>
                          </a:solidFill>
                          <a:latin typeface="Century Gothic" panose="020B0502020202020204" pitchFamily="34" charset="0"/>
                        </a:rPr>
                        <a:t>gravity</a:t>
                      </a:r>
                    </a:p>
                  </a:txBody>
                  <a:tcPr marL="91434" marR="91434" marT="45741" marB="45741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en-GB" sz="9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Gravity is a force which tries to pull two objects towards each other.</a:t>
                      </a:r>
                      <a:endParaRPr lang="en-GB" sz="9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91434" marR="91434" marT="45741" marB="45741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1142">
                <a:tc rowSpan="2">
                  <a:txBody>
                    <a:bodyPr/>
                    <a:lstStyle/>
                    <a:p>
                      <a:r>
                        <a:rPr lang="en-GB" sz="1400" b="1" dirty="0">
                          <a:solidFill>
                            <a:srgbClr val="7FC184"/>
                          </a:solidFill>
                          <a:latin typeface="Century Gothic" panose="020B0502020202020204" pitchFamily="34" charset="0"/>
                        </a:rPr>
                        <a:t>air resistance</a:t>
                      </a:r>
                    </a:p>
                  </a:txBody>
                  <a:tcPr marL="91434" marR="91434" marT="45741" marB="45741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lvl="0"/>
                      <a:r>
                        <a:rPr lang="en-GB" sz="9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Air resistance is a type of friction between air and another material. For example, when an aeroplane flies through the air.</a:t>
                      </a:r>
                      <a:endParaRPr lang="en-GB" sz="9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91434" marR="91434" marT="45741" marB="45741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171450" indent="-171450">
                        <a:buFont typeface="Wingdings" panose="05000000000000000000" pitchFamily="2" charset="2"/>
                        <a:buChar char="q"/>
                      </a:pPr>
                      <a:endParaRPr lang="en-GB" sz="1100" b="1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34" marB="45734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69011">
                <a:tc vMerge="1">
                  <a:txBody>
                    <a:bodyPr/>
                    <a:lstStyle/>
                    <a:p>
                      <a:r>
                        <a:rPr lang="en-GB" sz="14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Century Gothic" panose="020B0502020202020204" pitchFamily="34" charset="0"/>
                        </a:rPr>
                        <a:t>intestine</a:t>
                      </a:r>
                    </a:p>
                  </a:txBody>
                  <a:tcPr marT="45734" marB="45734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lvl="0"/>
                      <a:endParaRPr lang="en-GB" sz="800" b="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34" marB="45734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171450" indent="-171450">
                        <a:buFont typeface="Wingdings" panose="05000000000000000000" pitchFamily="2" charset="2"/>
                        <a:buChar char="q"/>
                      </a:pPr>
                      <a:r>
                        <a:rPr lang="en-GB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Gravity is the pulling force acting between the Earth and a falling object, for example when you drop something. Gravity pulls objects to the ground.</a:t>
                      </a:r>
                      <a:endParaRPr lang="en-GB" sz="10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91434" marR="91434" marT="45741" marB="457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5024">
                <a:tc rowSpan="2">
                  <a:txBody>
                    <a:bodyPr/>
                    <a:lstStyle/>
                    <a:p>
                      <a:r>
                        <a:rPr lang="en-GB" sz="1400" b="1" dirty="0">
                          <a:solidFill>
                            <a:srgbClr val="7FC184"/>
                          </a:solidFill>
                          <a:latin typeface="Century Gothic" panose="020B0502020202020204" pitchFamily="34" charset="0"/>
                        </a:rPr>
                        <a:t>water resistance</a:t>
                      </a:r>
                    </a:p>
                  </a:txBody>
                  <a:tcPr marL="91434" marR="91434" marT="45741" marB="45741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lvl="0"/>
                      <a:r>
                        <a:rPr lang="en-GB" sz="9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If you go swimming, there is friction between your skin and the water particles.</a:t>
                      </a:r>
                      <a:endParaRPr lang="en-GB" sz="9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91434" marR="91434" marT="45741" marB="45741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171450" indent="-171450">
                        <a:buFont typeface="Wingdings" panose="05000000000000000000" pitchFamily="2" charset="2"/>
                        <a:buChar char="q"/>
                      </a:pPr>
                      <a:endParaRPr lang="en-GB" sz="1200" b="1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36" marB="45736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3203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marL="171450" indent="-171450">
                        <a:buFont typeface="Wingdings" panose="05000000000000000000" pitchFamily="2" charset="2"/>
                        <a:buChar char="q"/>
                      </a:pPr>
                      <a:r>
                        <a:rPr lang="en-GB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Surface resistance is the force on objects moving across a surface, such as an ice-skater skating on ice.</a:t>
                      </a:r>
                      <a:endParaRPr lang="en-GB" sz="10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91434" marR="91434" marT="45741" marB="457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5817">
                <a:tc>
                  <a:txBody>
                    <a:bodyPr/>
                    <a:lstStyle/>
                    <a:p>
                      <a:r>
                        <a:rPr lang="en-GB" sz="1400" b="1" dirty="0">
                          <a:solidFill>
                            <a:srgbClr val="7FC184"/>
                          </a:solidFill>
                          <a:latin typeface="Century Gothic" panose="020B0502020202020204" pitchFamily="34" charset="0"/>
                        </a:rPr>
                        <a:t>levers</a:t>
                      </a:r>
                    </a:p>
                  </a:txBody>
                  <a:tcPr marL="91434" marR="91434" marT="45741" marB="45741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en-GB" sz="9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A lever can be described as a long rigid body with a fulcrum along its length.</a:t>
                      </a:r>
                      <a:endParaRPr lang="en-GB" sz="9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91434" marR="91434" marT="45741" marB="45741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53467">
                <a:tc rowSpan="2">
                  <a:txBody>
                    <a:bodyPr/>
                    <a:lstStyle/>
                    <a:p>
                      <a:r>
                        <a:rPr lang="en-GB" sz="1400" b="1" dirty="0">
                          <a:solidFill>
                            <a:srgbClr val="7FC184"/>
                          </a:solidFill>
                          <a:latin typeface="Century Gothic" panose="020B0502020202020204" pitchFamily="34" charset="0"/>
                        </a:rPr>
                        <a:t>pulleys</a:t>
                      </a:r>
                      <a:endParaRPr lang="en-GB" sz="1800" dirty="0">
                        <a:solidFill>
                          <a:srgbClr val="7FC184"/>
                        </a:solidFill>
                      </a:endParaRPr>
                    </a:p>
                  </a:txBody>
                  <a:tcPr marL="91434" marR="91434" marT="45741" marB="45741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r>
                        <a:rPr lang="en-GB" sz="9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Pulley is a simple machine and comprises of a wheel on a fixed axle, with a groove along the edges to guide a rope or cable.</a:t>
                      </a:r>
                      <a:endParaRPr lang="en-GB" sz="9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91434" marR="91434" marT="45741" marB="45741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86686">
                <a:tc vMerge="1">
                  <a:txBody>
                    <a:bodyPr/>
                    <a:lstStyle/>
                    <a:p>
                      <a:endParaRPr lang="en-GB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38" marB="45738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 sz="9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38" marB="45738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1200" b="1" dirty="0">
                          <a:solidFill>
                            <a:schemeClr val="bg1"/>
                          </a:solidFill>
                          <a:latin typeface="Century Gothic" pitchFamily="34"/>
                        </a:rPr>
                        <a:t>Important facts to know by the end of the forces topic:</a:t>
                      </a:r>
                    </a:p>
                  </a:txBody>
                  <a:tcPr marL="91434" marR="91434" marT="45741" marB="45741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C184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Wingdings" panose="05000000000000000000" pitchFamily="2" charset="2"/>
                        <a:buChar char="q"/>
                      </a:pPr>
                      <a:r>
                        <a:rPr lang="en-GB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Any kind of force is really just a push or a pull.</a:t>
                      </a:r>
                      <a:endParaRPr lang="en-GB" sz="10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91434" marR="91434" marT="45741" marB="457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502985">
                <a:tc>
                  <a:txBody>
                    <a:bodyPr/>
                    <a:lstStyle/>
                    <a:p>
                      <a:r>
                        <a:rPr lang="en-GB" sz="1400" b="1" dirty="0">
                          <a:solidFill>
                            <a:srgbClr val="7FC184"/>
                          </a:solidFill>
                          <a:latin typeface="Century Gothic" panose="020B0502020202020204" pitchFamily="34" charset="0"/>
                        </a:rPr>
                        <a:t>gears</a:t>
                      </a:r>
                    </a:p>
                  </a:txBody>
                  <a:tcPr marL="91434" marR="91434" marT="45741" marB="45741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9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Gears are wheels with teeth that slot together. When one gear is turned the other one turns as well.</a:t>
                      </a:r>
                      <a:endParaRPr lang="en-GB" sz="9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91434" marR="91434" marT="45741" marB="45741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6"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100" b="0" u="none" baseline="0" dirty="0">
                          <a:solidFill>
                            <a:schemeClr val="tx1"/>
                          </a:solidFill>
                          <a:latin typeface="Century Gothic" pitchFamily="34"/>
                        </a:rPr>
                        <a:t>Know what gravity is and its impact on our lives.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100" b="0" u="none" dirty="0">
                          <a:solidFill>
                            <a:schemeClr val="tx1"/>
                          </a:solidFill>
                          <a:latin typeface="Century Gothic" pitchFamily="34"/>
                        </a:rPr>
                        <a:t>Identify and know the effect of air resistance. 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100" b="0" u="none" dirty="0">
                          <a:solidFill>
                            <a:schemeClr val="tx1"/>
                          </a:solidFill>
                          <a:latin typeface="Century Gothic" pitchFamily="34"/>
                        </a:rPr>
                        <a:t>Identify and know the effect of water resistance. 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100" b="0" u="none" dirty="0">
                          <a:solidFill>
                            <a:schemeClr val="tx1"/>
                          </a:solidFill>
                          <a:latin typeface="Century Gothic" pitchFamily="34"/>
                        </a:rPr>
                        <a:t>Identify and know the effect of friction. 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100" b="0" u="none" dirty="0">
                          <a:solidFill>
                            <a:schemeClr val="tx1"/>
                          </a:solidFill>
                          <a:latin typeface="Century Gothic" pitchFamily="34"/>
                        </a:rPr>
                        <a:t>Explain how levers, pulleys and gears allow a smaller force to have a greater effect. </a:t>
                      </a:r>
                    </a:p>
                    <a:p>
                      <a:pPr marL="171450" lvl="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GB" sz="1100" b="0" dirty="0">
                          <a:solidFill>
                            <a:schemeClr val="tx1"/>
                          </a:solidFill>
                          <a:latin typeface="Century Gothic" pitchFamily="34"/>
                        </a:rPr>
                        <a:t>Know who Isaac Newton and Galileo were.</a:t>
                      </a:r>
                    </a:p>
                  </a:txBody>
                  <a:tcPr marL="91434" marR="91434" marT="45741" marB="45741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marL="171450" indent="-171450">
                        <a:buFont typeface="Wingdings" panose="05000000000000000000" pitchFamily="2" charset="2"/>
                        <a:buChar char="q"/>
                      </a:pPr>
                      <a:r>
                        <a:rPr lang="en-GB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Air resistance is the force on an object moving through air, such as a plane moving through the sky. Air resistance affects how fast or slowly objects move through the air</a:t>
                      </a:r>
                      <a:endParaRPr lang="en-GB" sz="10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91434" marR="91434" marT="45741" marB="457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62786">
                <a:tc rowSpan="2">
                  <a:txBody>
                    <a:bodyPr/>
                    <a:lstStyle/>
                    <a:p>
                      <a:r>
                        <a:rPr lang="en-GB" sz="1400" b="1" dirty="0">
                          <a:solidFill>
                            <a:srgbClr val="7FC184"/>
                          </a:solidFill>
                          <a:latin typeface="Century Gothic" panose="020B0502020202020204" pitchFamily="34" charset="0"/>
                        </a:rPr>
                        <a:t>parachute</a:t>
                      </a:r>
                    </a:p>
                  </a:txBody>
                  <a:tcPr marL="91434" marR="91434" marT="45741" marB="45741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r>
                        <a:rPr lang="en-GB" sz="9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A parachute is a device used to slow down an object that is falling towards the ground. As the parachute opens, the air resistance increases.</a:t>
                      </a:r>
                      <a:endParaRPr lang="en-GB" sz="9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91434" marR="91434" marT="45741" marB="45741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77367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171450" indent="-171450">
                        <a:buFont typeface="Wingdings" panose="05000000000000000000" pitchFamily="2" charset="2"/>
                        <a:buChar char="q"/>
                      </a:pPr>
                      <a:r>
                        <a:rPr lang="en-GB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Water resistance is the force on objects floating on or moving in water. </a:t>
                      </a:r>
                      <a:endParaRPr lang="en-GB" sz="10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91434" marR="91434" marT="45741" marB="457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82839">
                <a:tc rowSpan="2">
                  <a:txBody>
                    <a:bodyPr/>
                    <a:lstStyle/>
                    <a:p>
                      <a:r>
                        <a:rPr lang="en-GB" sz="1400" b="1" dirty="0">
                          <a:solidFill>
                            <a:srgbClr val="7FC184"/>
                          </a:solidFill>
                          <a:latin typeface="Century Gothic" panose="020B0502020202020204" pitchFamily="34" charset="0"/>
                        </a:rPr>
                        <a:t>Galileo</a:t>
                      </a:r>
                    </a:p>
                  </a:txBody>
                  <a:tcPr marL="91434" marR="91434" marT="45741" marB="45741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r>
                        <a:rPr lang="en-GB" sz="9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Galileo developed the telescope to enable close observation of the night sky.</a:t>
                      </a:r>
                      <a:endParaRPr lang="en-GB" sz="9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91434" marR="91434" marT="45741" marB="45741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20147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171450" indent="-171450">
                        <a:buFont typeface="Wingdings" panose="05000000000000000000" pitchFamily="2" charset="2"/>
                        <a:buChar char="q"/>
                      </a:pPr>
                      <a:r>
                        <a:rPr lang="en-GB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Magnetic force is an invisible force created by electrons. Magnetic force controls magnetism and electricity.</a:t>
                      </a:r>
                      <a:endParaRPr lang="en-GB" sz="10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91434" marR="91434" marT="45741" marB="457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669099">
                <a:tc>
                  <a:txBody>
                    <a:bodyPr/>
                    <a:lstStyle/>
                    <a:p>
                      <a:r>
                        <a:rPr lang="en-GB" sz="1400" b="1" dirty="0">
                          <a:solidFill>
                            <a:srgbClr val="7FC184"/>
                          </a:solidFill>
                          <a:latin typeface="Century Gothic" panose="020B0502020202020204" pitchFamily="34" charset="0"/>
                        </a:rPr>
                        <a:t>Newton</a:t>
                      </a:r>
                    </a:p>
                  </a:txBody>
                  <a:tcPr marL="91434" marR="91434" marT="45741" marB="45741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9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During his lifetime, Newton developed the theory of gravity and made breakthroughs in the area of optics, such as the reflecting telescope.</a:t>
                      </a:r>
                      <a:endParaRPr lang="en-GB" sz="9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91434" marR="91434" marT="45741" marB="45741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  <p:pic>
        <p:nvPicPr>
          <p:cNvPr id="20542" name="Picture 2" descr="Related image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545139" y="1036638"/>
            <a:ext cx="2312987" cy="2513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460</Words>
  <Application>Microsoft Office PowerPoint</Application>
  <PresentationFormat>Widescreen</PresentationFormat>
  <Paragraphs>38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Century Gothic</vt:lpstr>
      <vt:lpstr>Wingdings</vt:lpstr>
      <vt:lpstr>Office Theme</vt:lpstr>
      <vt:lpstr> Forces Knowledge Mat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Forces Knowledge Mat</dc:title>
  <dc:creator>SEN Teaching Assistant</dc:creator>
  <cp:lastModifiedBy>SEN Teaching Assistant</cp:lastModifiedBy>
  <cp:revision>1</cp:revision>
  <dcterms:created xsi:type="dcterms:W3CDTF">2023-08-11T17:25:24Z</dcterms:created>
  <dcterms:modified xsi:type="dcterms:W3CDTF">2023-08-11T17:25:56Z</dcterms:modified>
</cp:coreProperties>
</file>